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6.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7.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2"/>
    <p:sldMasterId id="2147483673" r:id="rId3"/>
    <p:sldMasterId id="2147483681" r:id="rId4"/>
    <p:sldMasterId id="2147483689" r:id="rId5"/>
    <p:sldMasterId id="2147483697" r:id="rId6"/>
    <p:sldMasterId id="2147483705" r:id="rId7"/>
    <p:sldMasterId id="2147483713" r:id="rId8"/>
    <p:sldMasterId id="2147483735" r:id="rId9"/>
  </p:sldMasterIdLst>
  <p:notesMasterIdLst>
    <p:notesMasterId r:id="rId40"/>
  </p:notesMasterIdLst>
  <p:sldIdLst>
    <p:sldId id="265" r:id="rId10"/>
    <p:sldId id="580" r:id="rId11"/>
    <p:sldId id="585" r:id="rId12"/>
    <p:sldId id="586" r:id="rId13"/>
    <p:sldId id="587" r:id="rId14"/>
    <p:sldId id="588" r:id="rId15"/>
    <p:sldId id="589" r:id="rId16"/>
    <p:sldId id="590" r:id="rId17"/>
    <p:sldId id="591" r:id="rId18"/>
    <p:sldId id="597" r:id="rId19"/>
    <p:sldId id="598" r:id="rId20"/>
    <p:sldId id="593" r:id="rId21"/>
    <p:sldId id="594" r:id="rId22"/>
    <p:sldId id="595" r:id="rId23"/>
    <p:sldId id="596" r:id="rId24"/>
    <p:sldId id="456" r:id="rId25"/>
    <p:sldId id="578" r:id="rId26"/>
    <p:sldId id="544" r:id="rId27"/>
    <p:sldId id="543" r:id="rId28"/>
    <p:sldId id="487" r:id="rId29"/>
    <p:sldId id="592" r:id="rId30"/>
    <p:sldId id="579" r:id="rId31"/>
    <p:sldId id="551" r:id="rId32"/>
    <p:sldId id="552" r:id="rId33"/>
    <p:sldId id="531" r:id="rId34"/>
    <p:sldId id="553" r:id="rId35"/>
    <p:sldId id="554" r:id="rId36"/>
    <p:sldId id="555" r:id="rId37"/>
    <p:sldId id="538" r:id="rId38"/>
    <p:sldId id="540" r:id="rId39"/>
  </p:sldIdLst>
  <p:sldSz cx="9144000" cy="6858000" type="screen4x3"/>
  <p:notesSz cx="6858000" cy="9144000"/>
  <p:custDataLst>
    <p:tags r:id="rId4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41" autoAdjust="0"/>
    <p:restoredTop sz="96086" autoAdjust="0"/>
  </p:normalViewPr>
  <p:slideViewPr>
    <p:cSldViewPr snapToGrid="0" snapToObjects="1">
      <p:cViewPr varScale="1">
        <p:scale>
          <a:sx n="121" d="100"/>
          <a:sy n="121" d="100"/>
        </p:scale>
        <p:origin x="1542" y="9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napToObjects="1">
      <p:cViewPr varScale="1">
        <p:scale>
          <a:sx n="101" d="100"/>
          <a:sy n="101" d="100"/>
        </p:scale>
        <p:origin x="-357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7.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slideMaster" Target="slideMasters/slideMaster2.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presProps" Target="presProps.xml"/><Relationship Id="rId7" Type="http://schemas.openxmlformats.org/officeDocument/2006/relationships/slideMaster" Target="slideMasters/slideMaster6.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2" Type="http://schemas.openxmlformats.org/officeDocument/2006/relationships/slideMaster" Target="slideMasters/slideMaster1.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5.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4.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theme" Target="theme/theme1.xml"/><Relationship Id="rId4" Type="http://schemas.openxmlformats.org/officeDocument/2006/relationships/slideMaster" Target="slideMasters/slideMaster3.xml"/><Relationship Id="rId9" Type="http://schemas.openxmlformats.org/officeDocument/2006/relationships/slideMaster" Target="slideMasters/slideMaster8.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D:\harpdoc\WDAMDS%20sync%20overhead%20analysis.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089041516277652"/>
          <c:y val="7.9508492952656301E-2"/>
          <c:w val="0.80091748023576514"/>
          <c:h val="0.64429539368655897"/>
        </c:manualLayout>
      </c:layout>
      <c:scatterChart>
        <c:scatterStyle val="lineMarker"/>
        <c:varyColors val="0"/>
        <c:ser>
          <c:idx val="0"/>
          <c:order val="0"/>
          <c:tx>
            <c:strRef>
              <c:f>Sheet15!$A$3</c:f>
              <c:strCache>
                <c:ptCount val="1"/>
                <c:pt idx="0">
                  <c:v>100K points</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Sheet15!$C$3:$C$7</c:f>
              <c:numCache>
                <c:formatCode>General</c:formatCode>
                <c:ptCount val="5"/>
                <c:pt idx="0">
                  <c:v>8</c:v>
                </c:pt>
                <c:pt idx="1">
                  <c:v>16</c:v>
                </c:pt>
                <c:pt idx="2">
                  <c:v>32</c:v>
                </c:pt>
                <c:pt idx="3">
                  <c:v>64</c:v>
                </c:pt>
                <c:pt idx="4">
                  <c:v>128</c:v>
                </c:pt>
              </c:numCache>
            </c:numRef>
          </c:xVal>
          <c:yVal>
            <c:numRef>
              <c:f>Sheet15!$P$3:$P$7</c:f>
              <c:numCache>
                <c:formatCode>0.00</c:formatCode>
                <c:ptCount val="5"/>
                <c:pt idx="0">
                  <c:v>1</c:v>
                </c:pt>
                <c:pt idx="1">
                  <c:v>0.93715810327892402</c:v>
                </c:pt>
                <c:pt idx="2">
                  <c:v>0.91881191173163135</c:v>
                </c:pt>
                <c:pt idx="3">
                  <c:v>0.77461930947020152</c:v>
                </c:pt>
                <c:pt idx="4">
                  <c:v>0.52924930382310365</c:v>
                </c:pt>
              </c:numCache>
            </c:numRef>
          </c:yVal>
          <c:smooth val="0"/>
        </c:ser>
        <c:ser>
          <c:idx val="1"/>
          <c:order val="1"/>
          <c:tx>
            <c:strRef>
              <c:f>Sheet15!$A$8</c:f>
              <c:strCache>
                <c:ptCount val="1"/>
                <c:pt idx="0">
                  <c:v>200K points</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Sheet15!$C$8:$C$10</c:f>
              <c:numCache>
                <c:formatCode>General</c:formatCode>
                <c:ptCount val="3"/>
                <c:pt idx="0">
                  <c:v>32</c:v>
                </c:pt>
                <c:pt idx="1">
                  <c:v>64</c:v>
                </c:pt>
                <c:pt idx="2">
                  <c:v>128</c:v>
                </c:pt>
              </c:numCache>
            </c:numRef>
          </c:xVal>
          <c:yVal>
            <c:numRef>
              <c:f>Sheet15!$P$8:$P$10</c:f>
              <c:numCache>
                <c:formatCode>0.00</c:formatCode>
                <c:ptCount val="3"/>
                <c:pt idx="0">
                  <c:v>1</c:v>
                </c:pt>
                <c:pt idx="1">
                  <c:v>0.87330743298640012</c:v>
                </c:pt>
                <c:pt idx="2">
                  <c:v>0.86648842621075539</c:v>
                </c:pt>
              </c:numCache>
            </c:numRef>
          </c:yVal>
          <c:smooth val="0"/>
        </c:ser>
        <c:ser>
          <c:idx val="2"/>
          <c:order val="2"/>
          <c:tx>
            <c:strRef>
              <c:f>Sheet15!$A$11</c:f>
              <c:strCache>
                <c:ptCount val="1"/>
                <c:pt idx="0">
                  <c:v>300K points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Sheet15!$C$11:$C$12</c:f>
              <c:numCache>
                <c:formatCode>General</c:formatCode>
                <c:ptCount val="2"/>
                <c:pt idx="0">
                  <c:v>64</c:v>
                </c:pt>
                <c:pt idx="1">
                  <c:v>128</c:v>
                </c:pt>
              </c:numCache>
            </c:numRef>
          </c:xVal>
          <c:yVal>
            <c:numRef>
              <c:f>Sheet15!$P$11:$P$12</c:f>
              <c:numCache>
                <c:formatCode>0.00</c:formatCode>
                <c:ptCount val="2"/>
                <c:pt idx="0">
                  <c:v>1</c:v>
                </c:pt>
                <c:pt idx="1">
                  <c:v>0.85822837846405509</c:v>
                </c:pt>
              </c:numCache>
            </c:numRef>
          </c:yVal>
          <c:smooth val="0"/>
        </c:ser>
        <c:dLbls>
          <c:showLegendKey val="0"/>
          <c:showVal val="0"/>
          <c:showCatName val="0"/>
          <c:showSerName val="0"/>
          <c:showPercent val="0"/>
          <c:showBubbleSize val="0"/>
        </c:dLbls>
        <c:axId val="622043648"/>
        <c:axId val="622042864"/>
      </c:scatterChart>
      <c:valAx>
        <c:axId val="622043648"/>
        <c:scaling>
          <c:orientation val="minMax"/>
          <c:max val="14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Number of Nodes</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622042864"/>
        <c:crosses val="autoZero"/>
        <c:crossBetween val="midCat"/>
        <c:majorUnit val="20"/>
      </c:valAx>
      <c:valAx>
        <c:axId val="6220428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Parallel Efficiency</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622043648"/>
        <c:crosses val="autoZero"/>
        <c:crossBetween val="midCat"/>
      </c:valAx>
      <c:spPr>
        <a:noFill/>
        <a:ln>
          <a:noFill/>
        </a:ln>
        <a:effectLst/>
      </c:spPr>
    </c:plotArea>
    <c:legend>
      <c:legendPos val="b"/>
      <c:layout>
        <c:manualLayout>
          <c:xMode val="edge"/>
          <c:yMode val="edge"/>
          <c:x val="4.999989787268809E-2"/>
          <c:y val="0.8799344590596696"/>
          <c:w val="0.89999979574537614"/>
          <c:h val="7.3822766373856444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solidFill>
      <a:schemeClr val="bg1"/>
    </a:solidFill>
    <a:ln>
      <a:noFill/>
    </a:ln>
    <a:effectLst/>
  </c:spPr>
  <c:txPr>
    <a:bodyPr/>
    <a:lstStyle/>
    <a:p>
      <a:pPr>
        <a:defRPr sz="1400">
          <a:latin typeface="Times New Roman" panose="02020603050405020304" pitchFamily="18" charset="0"/>
          <a:cs typeface="Times New Roman" panose="02020603050405020304" pitchFamily="18" charset="0"/>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0.75058</cdr:x>
      <cdr:y>0.79194</cdr:y>
    </cdr:from>
    <cdr:to>
      <cdr:x>0.89468</cdr:x>
      <cdr:y>1</cdr:y>
    </cdr:to>
    <cdr:sp macro="" textlink="">
      <cdr:nvSpPr>
        <cdr:cNvPr id="2" name="TextBox 1"/>
        <cdr:cNvSpPr txBox="1"/>
      </cdr:nvSpPr>
      <cdr:spPr>
        <a:xfrm xmlns:a="http://schemas.openxmlformats.org/drawingml/2006/main">
          <a:off x="4762970" y="3480486"/>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AC38FE-F884-4E17-A83D-543C466F79A5}" type="datetimeFigureOut">
              <a:rPr lang="en-US" smtClean="0"/>
              <a:t>9/30/2014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9C080E-B00D-4181-91FC-08D9D4473EED}" type="slidenum">
              <a:rPr lang="en-US" smtClean="0"/>
              <a:t>‹#›</a:t>
            </a:fld>
            <a:endParaRPr lang="en-US"/>
          </a:p>
        </p:txBody>
      </p:sp>
    </p:spTree>
    <p:extLst>
      <p:ext uri="{BB962C8B-B14F-4D97-AF65-F5344CB8AC3E}">
        <p14:creationId xmlns:p14="http://schemas.microsoft.com/office/powerpoint/2010/main" val="1398348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3D4677B-C5CE-4183-A13D-EB29CCD21300}"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984112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174917-5EB3-415D-9340-9CAA674FD7E8}" type="slidenum">
              <a:rPr lang="en-US" smtClean="0"/>
              <a:t>29</a:t>
            </a:fld>
            <a:endParaRPr lang="en-US"/>
          </a:p>
        </p:txBody>
      </p:sp>
    </p:spTree>
    <p:extLst>
      <p:ext uri="{BB962C8B-B14F-4D97-AF65-F5344CB8AC3E}">
        <p14:creationId xmlns:p14="http://schemas.microsoft.com/office/powerpoint/2010/main" val="3048497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9C080E-B00D-4181-91FC-08D9D4473EED}" type="slidenum">
              <a:rPr lang="en-US" smtClean="0"/>
              <a:t>30</a:t>
            </a:fld>
            <a:endParaRPr lang="en-US"/>
          </a:p>
        </p:txBody>
      </p:sp>
    </p:spTree>
    <p:extLst>
      <p:ext uri="{BB962C8B-B14F-4D97-AF65-F5344CB8AC3E}">
        <p14:creationId xmlns:p14="http://schemas.microsoft.com/office/powerpoint/2010/main" val="2955751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174917-5EB3-415D-9340-9CAA674FD7E8}" type="slidenum">
              <a:rPr lang="en-US" smtClean="0"/>
              <a:t>4</a:t>
            </a:fld>
            <a:endParaRPr lang="en-US"/>
          </a:p>
        </p:txBody>
      </p:sp>
    </p:spTree>
    <p:extLst>
      <p:ext uri="{BB962C8B-B14F-4D97-AF65-F5344CB8AC3E}">
        <p14:creationId xmlns:p14="http://schemas.microsoft.com/office/powerpoint/2010/main" val="3619016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2EC38D-76F9-4D02-B218-3C9CB0039E20}"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783262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Due to its integrated services </a:t>
            </a:r>
            <a:r>
              <a:rPr lang="en-US" dirty="0" err="1" smtClean="0"/>
              <a:t>Cloudmesh</a:t>
            </a:r>
            <a:r>
              <a:rPr lang="en-US" dirty="0" smtClean="0"/>
              <a:t> provides the ability to be an onramp for other clouds.</a:t>
            </a:r>
          </a:p>
          <a:p>
            <a:r>
              <a:rPr lang="en-US" dirty="0" smtClean="0"/>
              <a:t>It provides information services to various system level sensors to give access to sensor and utilization data. Internally, it can be used to optimize the system usage.</a:t>
            </a:r>
          </a:p>
          <a:p>
            <a:r>
              <a:rPr lang="en-US" dirty="0" smtClean="0"/>
              <a:t>The provisioning experience from FutureGrid has taught us that we need to provide</a:t>
            </a:r>
          </a:p>
          <a:p>
            <a:pPr lvl="1"/>
            <a:r>
              <a:rPr lang="en-US" dirty="0" smtClean="0"/>
              <a:t>the creation of new clouds (rain)</a:t>
            </a:r>
          </a:p>
          <a:p>
            <a:pPr lvl="1"/>
            <a:r>
              <a:rPr lang="en-US" dirty="0" smtClean="0"/>
              <a:t>the repartitioning of resources between services (cloud shifting)</a:t>
            </a:r>
          </a:p>
          <a:p>
            <a:pPr lvl="1"/>
            <a:r>
              <a:rPr lang="en-US" dirty="0" smtClean="0"/>
              <a:t>and the integration of external cloud resources in case of over provisioning (cloud bursting)</a:t>
            </a:r>
          </a:p>
          <a:p>
            <a:r>
              <a:rPr lang="en-US" dirty="0" smtClean="0"/>
              <a:t>As we deal with many </a:t>
            </a:r>
            <a:r>
              <a:rPr lang="en-US" dirty="0" err="1" smtClean="0"/>
              <a:t>IaaS</a:t>
            </a:r>
            <a:r>
              <a:rPr lang="en-US" dirty="0" smtClean="0"/>
              <a:t> frameworks, we need an abstraction layer on top of the </a:t>
            </a:r>
            <a:r>
              <a:rPr lang="en-US" dirty="0" err="1" smtClean="0"/>
              <a:t>IaaS</a:t>
            </a:r>
            <a:r>
              <a:rPr lang="en-US" dirty="0" smtClean="0"/>
              <a:t> framework.</a:t>
            </a:r>
          </a:p>
          <a:p>
            <a:r>
              <a:rPr lang="en-US" dirty="0" smtClean="0"/>
              <a:t>Experiment management is conducted with workflows controlled in shells, Python/</a:t>
            </a:r>
            <a:r>
              <a:rPr lang="en-US" dirty="0" err="1" smtClean="0"/>
              <a:t>iPython</a:t>
            </a:r>
            <a:r>
              <a:rPr lang="en-US" dirty="0" smtClean="0"/>
              <a:t>, as well as systems such as </a:t>
            </a:r>
            <a:r>
              <a:rPr lang="en-US" dirty="0" err="1" smtClean="0"/>
              <a:t>OpenStack's</a:t>
            </a:r>
            <a:r>
              <a:rPr lang="en-US" dirty="0" smtClean="0"/>
              <a:t> Heat.</a:t>
            </a:r>
          </a:p>
          <a:p>
            <a:r>
              <a:rPr lang="en-US" dirty="0" smtClean="0"/>
              <a:t>Accounting is supported through additional services such as user management and charge rate management.</a:t>
            </a:r>
          </a:p>
          <a:p>
            <a:r>
              <a:rPr lang="en-US" dirty="0" smtClean="0"/>
              <a:t>Not all features are yet implemented. Figure shows the main functionality that we target at this time to implement.</a:t>
            </a:r>
          </a:p>
          <a:p>
            <a:endParaRPr lang="en-US" dirty="0"/>
          </a:p>
        </p:txBody>
      </p:sp>
      <p:sp>
        <p:nvSpPr>
          <p:cNvPr id="4" name="Slide Number Placeholder 3"/>
          <p:cNvSpPr>
            <a:spLocks noGrp="1"/>
          </p:cNvSpPr>
          <p:nvPr>
            <p:ph type="sldNum" sz="quarter" idx="10"/>
          </p:nvPr>
        </p:nvSpPr>
        <p:spPr/>
        <p:txBody>
          <a:bodyPr/>
          <a:lstStyle/>
          <a:p>
            <a:fld id="{39C72916-1AE8-9542-A42C-676A221E1CC3}"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02116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9C080E-B00D-4181-91FC-08D9D4473EED}" type="slidenum">
              <a:rPr lang="en-US" smtClean="0"/>
              <a:t>23</a:t>
            </a:fld>
            <a:endParaRPr lang="en-US"/>
          </a:p>
        </p:txBody>
      </p:sp>
    </p:spTree>
    <p:extLst>
      <p:ext uri="{BB962C8B-B14F-4D97-AF65-F5344CB8AC3E}">
        <p14:creationId xmlns:p14="http://schemas.microsoft.com/office/powerpoint/2010/main" val="1808697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9C080E-B00D-4181-91FC-08D9D4473EED}" type="slidenum">
              <a:rPr lang="en-US" smtClean="0"/>
              <a:t>24</a:t>
            </a:fld>
            <a:endParaRPr lang="en-US"/>
          </a:p>
        </p:txBody>
      </p:sp>
    </p:spTree>
    <p:extLst>
      <p:ext uri="{BB962C8B-B14F-4D97-AF65-F5344CB8AC3E}">
        <p14:creationId xmlns:p14="http://schemas.microsoft.com/office/powerpoint/2010/main" val="4075741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9C080E-B00D-4181-91FC-08D9D4473EED}" type="slidenum">
              <a:rPr lang="en-US" smtClean="0"/>
              <a:t>25</a:t>
            </a:fld>
            <a:endParaRPr lang="en-US"/>
          </a:p>
        </p:txBody>
      </p:sp>
    </p:spTree>
    <p:extLst>
      <p:ext uri="{BB962C8B-B14F-4D97-AF65-F5344CB8AC3E}">
        <p14:creationId xmlns:p14="http://schemas.microsoft.com/office/powerpoint/2010/main" val="311291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9C080E-B00D-4181-91FC-08D9D4473EED}" type="slidenum">
              <a:rPr lang="en-US" smtClean="0"/>
              <a:t>26</a:t>
            </a:fld>
            <a:endParaRPr lang="en-US"/>
          </a:p>
        </p:txBody>
      </p:sp>
    </p:spTree>
    <p:extLst>
      <p:ext uri="{BB962C8B-B14F-4D97-AF65-F5344CB8AC3E}">
        <p14:creationId xmlns:p14="http://schemas.microsoft.com/office/powerpoint/2010/main" val="2279473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9C080E-B00D-4181-91FC-08D9D4473EED}" type="slidenum">
              <a:rPr lang="en-US" smtClean="0"/>
              <a:t>27</a:t>
            </a:fld>
            <a:endParaRPr lang="en-US"/>
          </a:p>
        </p:txBody>
      </p:sp>
    </p:spTree>
    <p:extLst>
      <p:ext uri="{BB962C8B-B14F-4D97-AF65-F5344CB8AC3E}">
        <p14:creationId xmlns:p14="http://schemas.microsoft.com/office/powerpoint/2010/main" val="330862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08E24-CD6D-F245-BA50-44436EA38975}" type="datetimeFigureOut">
              <a:rPr lang="en-US" smtClean="0"/>
              <a:t>9/30/2014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B78FB-1415-9B4D-996E-11F146E2B0ED}" type="slidenum">
              <a:rPr lang="en-US" smtClean="0"/>
              <a:t>‹#›</a:t>
            </a:fld>
            <a:endParaRPr lang="en-US"/>
          </a:p>
        </p:txBody>
      </p:sp>
    </p:spTree>
    <p:extLst>
      <p:ext uri="{BB962C8B-B14F-4D97-AF65-F5344CB8AC3E}">
        <p14:creationId xmlns:p14="http://schemas.microsoft.com/office/powerpoint/2010/main" val="21354368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08E24-CD6D-F245-BA50-44436EA38975}" type="datetimeFigureOut">
              <a:rPr lang="en-US" smtClean="0"/>
              <a:t>9/30/2014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B78FB-1415-9B4D-996E-11F146E2B0ED}" type="slidenum">
              <a:rPr lang="en-US" smtClean="0"/>
              <a:t>‹#›</a:t>
            </a:fld>
            <a:endParaRPr lang="en-US"/>
          </a:p>
        </p:txBody>
      </p:sp>
    </p:spTree>
    <p:extLst>
      <p:ext uri="{BB962C8B-B14F-4D97-AF65-F5344CB8AC3E}">
        <p14:creationId xmlns:p14="http://schemas.microsoft.com/office/powerpoint/2010/main" val="2579260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08E24-CD6D-F245-BA50-44436EA38975}" type="datetimeFigureOut">
              <a:rPr lang="en-US" smtClean="0"/>
              <a:t>9/30/2014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B78FB-1415-9B4D-996E-11F146E2B0ED}" type="slidenum">
              <a:rPr lang="en-US" smtClean="0"/>
              <a:t>‹#›</a:t>
            </a:fld>
            <a:endParaRPr lang="en-US"/>
          </a:p>
        </p:txBody>
      </p:sp>
    </p:spTree>
    <p:extLst>
      <p:ext uri="{BB962C8B-B14F-4D97-AF65-F5344CB8AC3E}">
        <p14:creationId xmlns:p14="http://schemas.microsoft.com/office/powerpoint/2010/main" val="2376151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atin typeface="Franklin Gothic Demi" pitchFamily="34" charset="0"/>
              </a:defRPr>
            </a:lvl1pPr>
          </a:lstStyle>
          <a:p>
            <a:r>
              <a:rPr lang="en-US" smtClean="0"/>
              <a:t>Click to edit Master title style</a:t>
            </a:r>
            <a:endParaRPr lang="en-US" dirty="0"/>
          </a:p>
        </p:txBody>
      </p:sp>
      <p:sp>
        <p:nvSpPr>
          <p:cNvPr id="4" name="Slide Number Placeholder 5"/>
          <p:cNvSpPr>
            <a:spLocks noGrp="1"/>
          </p:cNvSpPr>
          <p:nvPr>
            <p:ph type="sldNum" sz="quarter" idx="12"/>
          </p:nvPr>
        </p:nvSpPr>
        <p:spPr>
          <a:xfrm>
            <a:off x="8323942" y="6291943"/>
            <a:ext cx="656771" cy="293913"/>
          </a:xfrm>
          <a:prstGeom prst="rect">
            <a:avLst/>
          </a:prstGeom>
        </p:spPr>
        <p:txBody>
          <a:bodyPr/>
          <a:lstStyle>
            <a:lvl1pPr>
              <a:defRPr sz="2000" b="0">
                <a:solidFill>
                  <a:schemeClr val="tx1"/>
                </a:solidFill>
                <a:latin typeface="Franklin Gothic Medium" pitchFamily="34" charset="0"/>
              </a:defRPr>
            </a:lvl1pPr>
          </a:lstStyle>
          <a:p>
            <a:fld id="{C4B85148-DB98-4269-ACE6-2DF49F9918C9}" type="slidenum">
              <a:rPr lang="en-US" smtClean="0"/>
              <a:pPr/>
              <a:t>‹#›</a:t>
            </a:fld>
            <a:endParaRPr lang="en-US" dirty="0"/>
          </a:p>
        </p:txBody>
      </p:sp>
    </p:spTree>
    <p:extLst>
      <p:ext uri="{BB962C8B-B14F-4D97-AF65-F5344CB8AC3E}">
        <p14:creationId xmlns:p14="http://schemas.microsoft.com/office/powerpoint/2010/main" val="4755311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962400" y="0"/>
            <a:ext cx="5181600" cy="914400"/>
          </a:xfrm>
        </p:spPr>
        <p:txBody>
          <a:bodyPr/>
          <a:lstStyle>
            <a:lvl1pPr>
              <a:defRPr>
                <a:solidFill>
                  <a:schemeClr val="tx1"/>
                </a:solidFill>
              </a:defRPr>
            </a:lvl1pPr>
          </a:lstStyle>
          <a:p>
            <a:r>
              <a:rPr lang="en-US" dirty="0" smtClean="0"/>
              <a:t>Click to edit Master title style</a:t>
            </a:r>
            <a:endParaRPr lang="en-US" dirty="0"/>
          </a:p>
        </p:txBody>
      </p:sp>
      <p:sp>
        <p:nvSpPr>
          <p:cNvPr id="7" name="Content Placeholder 6"/>
          <p:cNvSpPr>
            <a:spLocks noGrp="1"/>
          </p:cNvSpPr>
          <p:nvPr>
            <p:ph sz="quarter" idx="11"/>
          </p:nvPr>
        </p:nvSpPr>
        <p:spPr>
          <a:xfrm>
            <a:off x="457200" y="1828800"/>
            <a:ext cx="3931920" cy="3757613"/>
          </a:xfrm>
        </p:spPr>
        <p:txBody>
          <a:bodyPr/>
          <a:lstStyle>
            <a:lvl1pPr>
              <a:defRPr sz="2200"/>
            </a:lvl1pPr>
            <a:lvl2pPr>
              <a:defRPr sz="2000"/>
            </a:lvl2pPr>
            <a:lvl3pPr>
              <a:defRPr sz="180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10" name="Content Placeholder 6"/>
          <p:cNvSpPr>
            <a:spLocks noGrp="1"/>
          </p:cNvSpPr>
          <p:nvPr>
            <p:ph sz="quarter" idx="12"/>
          </p:nvPr>
        </p:nvSpPr>
        <p:spPr>
          <a:xfrm>
            <a:off x="4733108" y="1828800"/>
            <a:ext cx="3931920" cy="3757613"/>
          </a:xfrm>
        </p:spPr>
        <p:txBody>
          <a:bodyPr/>
          <a:lstStyle>
            <a:lvl1pPr>
              <a:defRPr sz="2200"/>
            </a:lvl1pPr>
            <a:lvl2pPr>
              <a:defRPr sz="2000"/>
            </a:lvl2pPr>
            <a:lvl3pPr>
              <a:defRPr sz="180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6" name="Slide Number Placeholder 5"/>
          <p:cNvSpPr>
            <a:spLocks noGrp="1"/>
          </p:cNvSpPr>
          <p:nvPr>
            <p:ph type="sldNum" sz="quarter" idx="13"/>
          </p:nvPr>
        </p:nvSpPr>
        <p:spPr>
          <a:xfrm>
            <a:off x="8323943" y="6291943"/>
            <a:ext cx="613228" cy="293913"/>
          </a:xfrm>
          <a:prstGeom prst="rect">
            <a:avLst/>
          </a:prstGeom>
        </p:spPr>
        <p:txBody>
          <a:bodyPr/>
          <a:lstStyle>
            <a:lvl1pPr>
              <a:defRPr sz="2000" b="0">
                <a:solidFill>
                  <a:schemeClr val="tx1"/>
                </a:solidFill>
                <a:latin typeface="Franklin Gothic Medium" pitchFamily="34" charset="0"/>
              </a:defRPr>
            </a:lvl1pPr>
          </a:lstStyle>
          <a:p>
            <a:fld id="{C4B85148-DB98-4269-ACE6-2DF49F9918C9}" type="slidenum">
              <a:rPr lang="en-US" smtClean="0"/>
              <a:pPr/>
              <a:t>‹#›</a:t>
            </a:fld>
            <a:endParaRPr lang="en-US" dirty="0"/>
          </a:p>
        </p:txBody>
      </p:sp>
    </p:spTree>
    <p:extLst>
      <p:ext uri="{BB962C8B-B14F-4D97-AF65-F5344CB8AC3E}">
        <p14:creationId xmlns:p14="http://schemas.microsoft.com/office/powerpoint/2010/main" val="21821064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5" name="Group 4"/>
          <p:cNvGrpSpPr/>
          <p:nvPr/>
        </p:nvGrpSpPr>
        <p:grpSpPr>
          <a:xfrm>
            <a:off x="-7257" y="0"/>
            <a:ext cx="9153144" cy="4284096"/>
            <a:chOff x="-7257" y="0"/>
            <a:chExt cx="9153144" cy="4284096"/>
          </a:xfrm>
          <a:solidFill>
            <a:schemeClr val="accent4">
              <a:lumMod val="50000"/>
            </a:schemeClr>
          </a:solidFill>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b="93462"/>
            <a:stretch/>
          </p:blipFill>
          <p:spPr>
            <a:xfrm>
              <a:off x="377" y="0"/>
              <a:ext cx="9143245" cy="259435"/>
            </a:xfrm>
            <a:prstGeom prst="rect">
              <a:avLst/>
            </a:prstGeom>
            <a:grpFill/>
          </p:spPr>
        </p:pic>
        <p:sp>
          <p:nvSpPr>
            <p:cNvPr id="6" name="Freeform 5"/>
            <p:cNvSpPr/>
            <p:nvPr userDrawn="1"/>
          </p:nvSpPr>
          <p:spPr>
            <a:xfrm>
              <a:off x="-7257" y="3824402"/>
              <a:ext cx="9153144" cy="459694"/>
            </a:xfrm>
            <a:custGeom>
              <a:avLst/>
              <a:gdLst>
                <a:gd name="connsiteX0" fmla="*/ 0 w 9158514"/>
                <a:gd name="connsiteY0" fmla="*/ 246743 h 464457"/>
                <a:gd name="connsiteX1" fmla="*/ 2024743 w 9158514"/>
                <a:gd name="connsiteY1" fmla="*/ 246743 h 464457"/>
                <a:gd name="connsiteX2" fmla="*/ 2256971 w 9158514"/>
                <a:gd name="connsiteY2" fmla="*/ 464457 h 464457"/>
                <a:gd name="connsiteX3" fmla="*/ 9158514 w 9158514"/>
                <a:gd name="connsiteY3" fmla="*/ 464457 h 464457"/>
                <a:gd name="connsiteX4" fmla="*/ 9158514 w 9158514"/>
                <a:gd name="connsiteY4" fmla="*/ 0 h 464457"/>
                <a:gd name="connsiteX5" fmla="*/ 7257 w 9158514"/>
                <a:gd name="connsiteY5" fmla="*/ 0 h 464457"/>
                <a:gd name="connsiteX6" fmla="*/ 0 w 9158514"/>
                <a:gd name="connsiteY6" fmla="*/ 246743 h 464457"/>
                <a:gd name="connsiteX0" fmla="*/ 7043 w 9165557"/>
                <a:gd name="connsiteY0" fmla="*/ 246743 h 464457"/>
                <a:gd name="connsiteX1" fmla="*/ 2031786 w 9165557"/>
                <a:gd name="connsiteY1" fmla="*/ 246743 h 464457"/>
                <a:gd name="connsiteX2" fmla="*/ 2264014 w 9165557"/>
                <a:gd name="connsiteY2" fmla="*/ 464457 h 464457"/>
                <a:gd name="connsiteX3" fmla="*/ 9165557 w 9165557"/>
                <a:gd name="connsiteY3" fmla="*/ 464457 h 464457"/>
                <a:gd name="connsiteX4" fmla="*/ 9165557 w 9165557"/>
                <a:gd name="connsiteY4" fmla="*/ 0 h 464457"/>
                <a:gd name="connsiteX5" fmla="*/ 0 w 9165557"/>
                <a:gd name="connsiteY5" fmla="*/ 4763 h 464457"/>
                <a:gd name="connsiteX6" fmla="*/ 7043 w 9165557"/>
                <a:gd name="connsiteY6" fmla="*/ 246743 h 464457"/>
                <a:gd name="connsiteX0" fmla="*/ 2276 w 9160790"/>
                <a:gd name="connsiteY0" fmla="*/ 246743 h 464457"/>
                <a:gd name="connsiteX1" fmla="*/ 2027019 w 9160790"/>
                <a:gd name="connsiteY1" fmla="*/ 246743 h 464457"/>
                <a:gd name="connsiteX2" fmla="*/ 2259247 w 9160790"/>
                <a:gd name="connsiteY2" fmla="*/ 464457 h 464457"/>
                <a:gd name="connsiteX3" fmla="*/ 9160790 w 9160790"/>
                <a:gd name="connsiteY3" fmla="*/ 464457 h 464457"/>
                <a:gd name="connsiteX4" fmla="*/ 9160790 w 9160790"/>
                <a:gd name="connsiteY4" fmla="*/ 0 h 464457"/>
                <a:gd name="connsiteX5" fmla="*/ 0 w 9160790"/>
                <a:gd name="connsiteY5" fmla="*/ 4763 h 464457"/>
                <a:gd name="connsiteX6" fmla="*/ 2276 w 9160790"/>
                <a:gd name="connsiteY6" fmla="*/ 246743 h 464457"/>
                <a:gd name="connsiteX0" fmla="*/ 2276 w 9160790"/>
                <a:gd name="connsiteY0" fmla="*/ 241980 h 459694"/>
                <a:gd name="connsiteX1" fmla="*/ 2027019 w 9160790"/>
                <a:gd name="connsiteY1" fmla="*/ 241980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241980 h 459694"/>
                <a:gd name="connsiteX0" fmla="*/ 2276 w 9160790"/>
                <a:gd name="connsiteY0" fmla="*/ 241980 h 459694"/>
                <a:gd name="connsiteX1" fmla="*/ 1886792 w 9160790"/>
                <a:gd name="connsiteY1" fmla="*/ 116619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241980 h 459694"/>
                <a:gd name="connsiteX0" fmla="*/ 2276 w 9160790"/>
                <a:gd name="connsiteY0" fmla="*/ 241980 h 459694"/>
                <a:gd name="connsiteX1" fmla="*/ 1891558 w 9160790"/>
                <a:gd name="connsiteY1" fmla="*/ 121381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241980 h 459694"/>
                <a:gd name="connsiteX0" fmla="*/ 2276 w 9160790"/>
                <a:gd name="connsiteY0" fmla="*/ 122918 h 459694"/>
                <a:gd name="connsiteX1" fmla="*/ 1891558 w 9160790"/>
                <a:gd name="connsiteY1" fmla="*/ 121381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22918 h 459694"/>
                <a:gd name="connsiteX0" fmla="*/ 2276 w 9160790"/>
                <a:gd name="connsiteY0" fmla="*/ 122918 h 459694"/>
                <a:gd name="connsiteX1" fmla="*/ 1917774 w 9160790"/>
                <a:gd name="connsiteY1" fmla="*/ 145194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22918 h 459694"/>
                <a:gd name="connsiteX0" fmla="*/ 2276 w 9160790"/>
                <a:gd name="connsiteY0" fmla="*/ 144349 h 459694"/>
                <a:gd name="connsiteX1" fmla="*/ 1917774 w 9160790"/>
                <a:gd name="connsiteY1" fmla="*/ 145194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44349 h 459694"/>
                <a:gd name="connsiteX0" fmla="*/ 2276 w 9160790"/>
                <a:gd name="connsiteY0" fmla="*/ 144349 h 459694"/>
                <a:gd name="connsiteX1" fmla="*/ 1917774 w 9160790"/>
                <a:gd name="connsiteY1" fmla="*/ 145194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44349 h 459694"/>
                <a:gd name="connsiteX0" fmla="*/ 2276 w 9160790"/>
                <a:gd name="connsiteY0" fmla="*/ 144349 h 459694"/>
                <a:gd name="connsiteX1" fmla="*/ 1917774 w 9160790"/>
                <a:gd name="connsiteY1" fmla="*/ 145194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44349 h 459694"/>
                <a:gd name="connsiteX0" fmla="*/ 2276 w 9160790"/>
                <a:gd name="connsiteY0" fmla="*/ 144349 h 459694"/>
                <a:gd name="connsiteX1" fmla="*/ 1917774 w 9160790"/>
                <a:gd name="connsiteY1" fmla="*/ 142813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44349 h 45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0790" h="459694">
                  <a:moveTo>
                    <a:pt x="2276" y="144349"/>
                  </a:moveTo>
                  <a:lnTo>
                    <a:pt x="1917774" y="142813"/>
                  </a:lnTo>
                  <a:lnTo>
                    <a:pt x="2259247" y="459694"/>
                  </a:lnTo>
                  <a:lnTo>
                    <a:pt x="9160790" y="459694"/>
                  </a:lnTo>
                  <a:lnTo>
                    <a:pt x="9160790" y="2381"/>
                  </a:lnTo>
                  <a:lnTo>
                    <a:pt x="0" y="0"/>
                  </a:lnTo>
                  <a:cubicBezTo>
                    <a:pt x="759" y="80660"/>
                    <a:pt x="1517" y="63689"/>
                    <a:pt x="2276" y="144349"/>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grpSp>
      <p:sp>
        <p:nvSpPr>
          <p:cNvPr id="2" name="Title 1"/>
          <p:cNvSpPr>
            <a:spLocks noGrp="1"/>
          </p:cNvSpPr>
          <p:nvPr>
            <p:ph type="ctrTitle"/>
          </p:nvPr>
        </p:nvSpPr>
        <p:spPr>
          <a:xfrm>
            <a:off x="2286000" y="4595647"/>
            <a:ext cx="5810063" cy="512381"/>
          </a:xfrm>
        </p:spPr>
        <p:txBody>
          <a:bodyPr>
            <a:noAutofit/>
          </a:bodyPr>
          <a:lstStyle>
            <a:lvl1pPr>
              <a:lnSpc>
                <a:spcPts val="2600"/>
              </a:lnSpc>
              <a:defRPr sz="2400" b="1" cap="none" baseline="0">
                <a:solidFill>
                  <a:schemeClr val="tx1"/>
                </a:solidFill>
                <a:latin typeface="Franklin Gothic Medium" pitchFamily="34" charset="0"/>
                <a:cs typeface="Arial"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286000" y="5135460"/>
            <a:ext cx="5804620" cy="401242"/>
          </a:xfrm>
        </p:spPr>
        <p:txBody>
          <a:bodyPr>
            <a:noAutofit/>
          </a:bodyPr>
          <a:lstStyle>
            <a:lvl1pPr marL="0" indent="0" algn="l">
              <a:spcBef>
                <a:spcPts val="0"/>
              </a:spcBef>
              <a:buNone/>
              <a:defRPr sz="1800" b="0" baseline="0">
                <a:solidFill>
                  <a:schemeClr val="accent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Text Placeholder 7"/>
          <p:cNvSpPr>
            <a:spLocks noGrp="1"/>
          </p:cNvSpPr>
          <p:nvPr>
            <p:ph type="body" sz="quarter" idx="10"/>
          </p:nvPr>
        </p:nvSpPr>
        <p:spPr>
          <a:xfrm>
            <a:off x="2285999" y="5733288"/>
            <a:ext cx="5809593" cy="283464"/>
          </a:xfrm>
        </p:spPr>
        <p:txBody>
          <a:bodyPr anchor="ctr" anchorCtr="0">
            <a:noAutofit/>
          </a:bodyPr>
          <a:lstStyle>
            <a:lvl1pPr marL="0" marR="0" indent="0" algn="l" defTabSz="914400" rtl="0" eaLnBrk="1" fontAlgn="auto" latinLnBrk="0" hangingPunct="1">
              <a:lnSpc>
                <a:spcPct val="100000"/>
              </a:lnSpc>
              <a:spcBef>
                <a:spcPts val="0"/>
              </a:spcBef>
              <a:spcAft>
                <a:spcPts val="0"/>
              </a:spcAft>
              <a:buClr>
                <a:schemeClr val="tx2"/>
              </a:buClr>
              <a:buSzTx/>
              <a:buFont typeface="Arial"/>
              <a:buNone/>
              <a:tabLst/>
              <a:defRPr sz="1200">
                <a:solidFill>
                  <a:schemeClr val="tx1"/>
                </a:solidFill>
                <a:latin typeface="Franklin Gothic Medium" pitchFamily="34" charset="0"/>
              </a:defRPr>
            </a:lvl1pPr>
            <a:lvl2pPr marL="342900" indent="0">
              <a:buNone/>
              <a:defRPr sz="1100"/>
            </a:lvl2pPr>
            <a:lvl3pPr marL="742950" indent="0">
              <a:buNone/>
              <a:defRPr sz="1100"/>
            </a:lvl3pPr>
            <a:lvl4pPr marL="1028700" indent="0">
              <a:buNone/>
              <a:defRPr sz="1100"/>
            </a:lvl4pPr>
            <a:lvl5pPr marL="1828800" indent="0">
              <a:buNone/>
              <a:defRPr sz="1100"/>
            </a:lvl5pPr>
          </a:lstStyle>
          <a:p>
            <a:pPr marL="0" marR="0" lvl="0" indent="0" algn="l" defTabSz="914400" rtl="0" eaLnBrk="1" fontAlgn="auto" latinLnBrk="0" hangingPunct="1">
              <a:lnSpc>
                <a:spcPct val="100000"/>
              </a:lnSpc>
              <a:spcBef>
                <a:spcPts val="0"/>
              </a:spcBef>
              <a:spcAft>
                <a:spcPts val="0"/>
              </a:spcAft>
              <a:buClr>
                <a:schemeClr val="tx2"/>
              </a:buClr>
              <a:buSzTx/>
              <a:buFont typeface="Arial"/>
              <a:buNone/>
              <a:tabLst/>
              <a:defRPr/>
            </a:pPr>
            <a:r>
              <a:rPr lang="en-US" smtClean="0"/>
              <a:t>Click to edit Master text styles</a:t>
            </a:r>
          </a:p>
        </p:txBody>
      </p:sp>
      <p:pic>
        <p:nvPicPr>
          <p:cNvPr id="9" name="Picture 4" descr="http://bigdatawg.nist.gov/NISTBigDataBanner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43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28382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2800">
                <a:solidFill>
                  <a:schemeClr val="tx1"/>
                </a:solidFill>
                <a:latin typeface="Franklin Gothic Dem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828800"/>
            <a:ext cx="8229600" cy="4114800"/>
          </a:xfrm>
        </p:spPr>
        <p:txBody>
          <a:bodyPr>
            <a:noAutofit/>
          </a:bodyPr>
          <a:lstStyle>
            <a:lvl1pPr marL="231775" indent="-231775">
              <a:defRPr sz="2200">
                <a:latin typeface="Franklin Gothic Medium" pitchFamily="34" charset="0"/>
              </a:defRPr>
            </a:lvl1pPr>
            <a:lvl2pPr>
              <a:defRPr sz="2000">
                <a:latin typeface="Franklin Gothic Medium" pitchFamily="34" charset="0"/>
              </a:defRPr>
            </a:lvl2pPr>
            <a:lvl3pPr>
              <a:defRPr sz="1800">
                <a:latin typeface="Franklin Gothic Medium" pitchFamily="34" charset="0"/>
              </a:defRPr>
            </a:lvl3pPr>
            <a:lvl4pPr>
              <a:buClr>
                <a:schemeClr val="bg1">
                  <a:lumMod val="75000"/>
                </a:schemeClr>
              </a:buClr>
              <a:defRPr sz="1600">
                <a:latin typeface="Franklin Gothic Medium" pitchFamily="34" charset="0"/>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12"/>
          </p:nvPr>
        </p:nvSpPr>
        <p:spPr>
          <a:xfrm>
            <a:off x="8323942" y="6291943"/>
            <a:ext cx="645887" cy="293913"/>
          </a:xfrm>
          <a:prstGeom prst="rect">
            <a:avLst/>
          </a:prstGeom>
        </p:spPr>
        <p:txBody>
          <a:bodyPr/>
          <a:lstStyle>
            <a:lvl1pPr>
              <a:defRPr sz="2000" b="0">
                <a:solidFill>
                  <a:schemeClr val="tx1"/>
                </a:solidFill>
                <a:latin typeface="Arial" panose="020B0604020202020204" pitchFamily="34" charset="0"/>
                <a:cs typeface="Arial" panose="020B0604020202020204" pitchFamily="34" charset="0"/>
              </a:defRPr>
            </a:lvl1pPr>
          </a:lstStyle>
          <a:p>
            <a:pPr defTabSz="914400"/>
            <a:fld id="{C4B85148-DB98-4269-ACE6-2DF49F9918C9}"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8065931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1744490"/>
            <a:ext cx="6111860" cy="566924"/>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286000" y="3689295"/>
            <a:ext cx="4283060" cy="533400"/>
          </a:xfrm>
        </p:spPr>
        <p:txBody>
          <a:bodyPr/>
          <a:lstStyle>
            <a:lvl1pPr>
              <a:defRPr/>
            </a:lvl1pPr>
          </a:lstStyle>
          <a:p>
            <a:pPr lvl="0"/>
            <a:r>
              <a:rPr lang="en-US" dirty="0" smtClean="0"/>
              <a:t>Click to edit Master text styles</a:t>
            </a:r>
          </a:p>
        </p:txBody>
      </p:sp>
      <p:sp>
        <p:nvSpPr>
          <p:cNvPr id="4" name="Slide Number Placeholder 5"/>
          <p:cNvSpPr>
            <a:spLocks noGrp="1"/>
          </p:cNvSpPr>
          <p:nvPr>
            <p:ph type="sldNum" sz="quarter" idx="12"/>
          </p:nvPr>
        </p:nvSpPr>
        <p:spPr>
          <a:xfrm>
            <a:off x="8323943" y="6291943"/>
            <a:ext cx="460828" cy="293913"/>
          </a:xfrm>
          <a:prstGeom prst="rect">
            <a:avLst/>
          </a:prstGeom>
        </p:spPr>
        <p:txBody>
          <a:bodyPr/>
          <a:lstStyle>
            <a:lvl1pPr>
              <a:defRPr sz="2000" b="0">
                <a:solidFill>
                  <a:schemeClr val="tx1"/>
                </a:solidFill>
                <a:latin typeface="Franklin Gothic Medium" pitchFamily="34" charset="0"/>
              </a:defRPr>
            </a:lvl1pPr>
          </a:lstStyle>
          <a:p>
            <a:pPr defTabSz="914400"/>
            <a:fld id="{C4B85148-DB98-4269-ACE6-2DF49F9918C9}"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3516520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371600" y="1744490"/>
            <a:ext cx="6111860" cy="566924"/>
          </a:xfrm>
        </p:spPr>
        <p:txBody>
          <a:bodyPr/>
          <a:lstStyle>
            <a:lvl1pPr algn="ctr">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286000" y="3689295"/>
            <a:ext cx="4283060" cy="533400"/>
          </a:xfrm>
        </p:spPr>
        <p:txBody>
          <a:bodyPr/>
          <a:lstStyle>
            <a:lvl1pPr>
              <a:defRPr/>
            </a:lvl1pPr>
          </a:lstStyle>
          <a:p>
            <a:pPr lvl="0"/>
            <a:r>
              <a:rPr lang="en-US" dirty="0" smtClean="0"/>
              <a:t>Click to edit Master text styles</a:t>
            </a:r>
          </a:p>
        </p:txBody>
      </p:sp>
      <p:sp>
        <p:nvSpPr>
          <p:cNvPr id="5" name="Slide Number Placeholder 5"/>
          <p:cNvSpPr txBox="1">
            <a:spLocks/>
          </p:cNvSpPr>
          <p:nvPr userDrawn="1"/>
        </p:nvSpPr>
        <p:spPr>
          <a:xfrm>
            <a:off x="8323943" y="6291943"/>
            <a:ext cx="460828" cy="293913"/>
          </a:xfrm>
          <a:prstGeom prst="rect">
            <a:avLst/>
          </a:prstGeom>
        </p:spPr>
        <p:txBody>
          <a:bodyPr/>
          <a:lstStyle>
            <a:defPPr>
              <a:defRPr lang="en-US"/>
            </a:defPPr>
            <a:lvl1pPr marL="0" algn="l" defTabSz="914400" rtl="0" eaLnBrk="1" latinLnBrk="0" hangingPunct="1">
              <a:defRPr sz="2000" b="0" kern="1200">
                <a:solidFill>
                  <a:schemeClr val="tx1"/>
                </a:solidFill>
                <a:latin typeface="Franklin Gothic Medium"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B85148-DB98-4269-ACE6-2DF49F9918C9}"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810737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371600" y="1744490"/>
            <a:ext cx="6111860" cy="566924"/>
          </a:xfrm>
        </p:spPr>
        <p:txBody>
          <a:bodyPr/>
          <a:lstStyle>
            <a:lvl1pPr algn="ctr">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286000" y="3689295"/>
            <a:ext cx="4283060" cy="533400"/>
          </a:xfrm>
        </p:spPr>
        <p:txBody>
          <a:bodyPr/>
          <a:lstStyle>
            <a:lvl1pPr>
              <a:defRPr/>
            </a:lvl1pPr>
          </a:lstStyle>
          <a:p>
            <a:pPr lvl="0"/>
            <a:r>
              <a:rPr lang="en-US" dirty="0" smtClean="0"/>
              <a:t>Click to edit Master text styles</a:t>
            </a:r>
          </a:p>
        </p:txBody>
      </p:sp>
      <p:sp>
        <p:nvSpPr>
          <p:cNvPr id="5" name="Slide Number Placeholder 5"/>
          <p:cNvSpPr txBox="1">
            <a:spLocks/>
          </p:cNvSpPr>
          <p:nvPr userDrawn="1"/>
        </p:nvSpPr>
        <p:spPr>
          <a:xfrm>
            <a:off x="8323942" y="6291943"/>
            <a:ext cx="602343" cy="293913"/>
          </a:xfrm>
          <a:prstGeom prst="rect">
            <a:avLst/>
          </a:prstGeom>
        </p:spPr>
        <p:txBody>
          <a:bodyPr/>
          <a:lstStyle>
            <a:defPPr>
              <a:defRPr lang="en-US"/>
            </a:defPPr>
            <a:lvl1pPr marL="0" algn="l" defTabSz="914400" rtl="0" eaLnBrk="1" latinLnBrk="0" hangingPunct="1">
              <a:defRPr sz="2000" b="0" kern="1200">
                <a:solidFill>
                  <a:schemeClr val="tx1"/>
                </a:solidFill>
                <a:latin typeface="Franklin Gothic Medium"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B85148-DB98-4269-ACE6-2DF49F9918C9}"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9708139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defTabSz="914400"/>
            <a:fld id="{E91A8F5D-09CF-4B12-BCB2-FCB998BDD8B8}" type="datetimeFigureOut">
              <a:rPr lang="en-US" smtClean="0">
                <a:solidFill>
                  <a:prstClr val="black">
                    <a:tint val="75000"/>
                  </a:prstClr>
                </a:solidFill>
              </a:rPr>
              <a:pPr defTabSz="914400"/>
              <a:t>9/30/2014</a:t>
            </a:fld>
            <a:endParaRPr lang="en-US">
              <a:solidFill>
                <a:prstClr val="black">
                  <a:tint val="75000"/>
                </a:prstClr>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defTabSz="914400"/>
            <a:endParaRPr lang="en-US">
              <a:solidFill>
                <a:prstClr val="black">
                  <a:tint val="75000"/>
                </a:prstClr>
              </a:solidFill>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defTabSz="914400"/>
            <a:fld id="{16339C3C-0F6E-4C9D-9BD6-336196307036}"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27290927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08E24-CD6D-F245-BA50-44436EA38975}" type="datetimeFigureOut">
              <a:rPr lang="en-US" smtClean="0"/>
              <a:t>9/30/2014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B78FB-1415-9B4D-996E-11F146E2B0ED}" type="slidenum">
              <a:rPr lang="en-US" smtClean="0"/>
              <a:t>‹#›</a:t>
            </a:fld>
            <a:endParaRPr lang="en-US"/>
          </a:p>
        </p:txBody>
      </p:sp>
    </p:spTree>
    <p:extLst>
      <p:ext uri="{BB962C8B-B14F-4D97-AF65-F5344CB8AC3E}">
        <p14:creationId xmlns:p14="http://schemas.microsoft.com/office/powerpoint/2010/main" val="124620931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defTabSz="914400"/>
            <a:fld id="{EF3C2F90-AF55-4721-B57A-3E9E907EFA96}" type="datetimeFigureOut">
              <a:rPr lang="en-US" smtClean="0">
                <a:solidFill>
                  <a:prstClr val="black">
                    <a:tint val="75000"/>
                  </a:prstClr>
                </a:solidFill>
              </a:rPr>
              <a:pPr defTabSz="914400"/>
              <a:t>9/30/2014</a:t>
            </a:fld>
            <a:endParaRPr lang="en-US">
              <a:solidFill>
                <a:prstClr val="black">
                  <a:tint val="75000"/>
                </a:prstClr>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defTabSz="914400"/>
            <a:endParaRPr lang="en-US">
              <a:solidFill>
                <a:prstClr val="black">
                  <a:tint val="75000"/>
                </a:prstClr>
              </a:solidFill>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defTabSz="914400"/>
            <a:fld id="{277CC54B-F56B-44F2-8EAB-AB16C6971E62}"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39531479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5" name="Group 4"/>
          <p:cNvGrpSpPr/>
          <p:nvPr/>
        </p:nvGrpSpPr>
        <p:grpSpPr>
          <a:xfrm>
            <a:off x="-7257" y="0"/>
            <a:ext cx="9153144" cy="4284096"/>
            <a:chOff x="-7257" y="0"/>
            <a:chExt cx="9153144" cy="4284096"/>
          </a:xfrm>
          <a:solidFill>
            <a:schemeClr val="accent4">
              <a:lumMod val="50000"/>
            </a:schemeClr>
          </a:solidFill>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b="93462"/>
            <a:stretch/>
          </p:blipFill>
          <p:spPr>
            <a:xfrm>
              <a:off x="377" y="0"/>
              <a:ext cx="9143245" cy="259435"/>
            </a:xfrm>
            <a:prstGeom prst="rect">
              <a:avLst/>
            </a:prstGeom>
            <a:grpFill/>
          </p:spPr>
        </p:pic>
        <p:sp>
          <p:nvSpPr>
            <p:cNvPr id="6" name="Freeform 5"/>
            <p:cNvSpPr/>
            <p:nvPr userDrawn="1"/>
          </p:nvSpPr>
          <p:spPr>
            <a:xfrm>
              <a:off x="-7257" y="3824402"/>
              <a:ext cx="9153144" cy="459694"/>
            </a:xfrm>
            <a:custGeom>
              <a:avLst/>
              <a:gdLst>
                <a:gd name="connsiteX0" fmla="*/ 0 w 9158514"/>
                <a:gd name="connsiteY0" fmla="*/ 246743 h 464457"/>
                <a:gd name="connsiteX1" fmla="*/ 2024743 w 9158514"/>
                <a:gd name="connsiteY1" fmla="*/ 246743 h 464457"/>
                <a:gd name="connsiteX2" fmla="*/ 2256971 w 9158514"/>
                <a:gd name="connsiteY2" fmla="*/ 464457 h 464457"/>
                <a:gd name="connsiteX3" fmla="*/ 9158514 w 9158514"/>
                <a:gd name="connsiteY3" fmla="*/ 464457 h 464457"/>
                <a:gd name="connsiteX4" fmla="*/ 9158514 w 9158514"/>
                <a:gd name="connsiteY4" fmla="*/ 0 h 464457"/>
                <a:gd name="connsiteX5" fmla="*/ 7257 w 9158514"/>
                <a:gd name="connsiteY5" fmla="*/ 0 h 464457"/>
                <a:gd name="connsiteX6" fmla="*/ 0 w 9158514"/>
                <a:gd name="connsiteY6" fmla="*/ 246743 h 464457"/>
                <a:gd name="connsiteX0" fmla="*/ 7043 w 9165557"/>
                <a:gd name="connsiteY0" fmla="*/ 246743 h 464457"/>
                <a:gd name="connsiteX1" fmla="*/ 2031786 w 9165557"/>
                <a:gd name="connsiteY1" fmla="*/ 246743 h 464457"/>
                <a:gd name="connsiteX2" fmla="*/ 2264014 w 9165557"/>
                <a:gd name="connsiteY2" fmla="*/ 464457 h 464457"/>
                <a:gd name="connsiteX3" fmla="*/ 9165557 w 9165557"/>
                <a:gd name="connsiteY3" fmla="*/ 464457 h 464457"/>
                <a:gd name="connsiteX4" fmla="*/ 9165557 w 9165557"/>
                <a:gd name="connsiteY4" fmla="*/ 0 h 464457"/>
                <a:gd name="connsiteX5" fmla="*/ 0 w 9165557"/>
                <a:gd name="connsiteY5" fmla="*/ 4763 h 464457"/>
                <a:gd name="connsiteX6" fmla="*/ 7043 w 9165557"/>
                <a:gd name="connsiteY6" fmla="*/ 246743 h 464457"/>
                <a:gd name="connsiteX0" fmla="*/ 2276 w 9160790"/>
                <a:gd name="connsiteY0" fmla="*/ 246743 h 464457"/>
                <a:gd name="connsiteX1" fmla="*/ 2027019 w 9160790"/>
                <a:gd name="connsiteY1" fmla="*/ 246743 h 464457"/>
                <a:gd name="connsiteX2" fmla="*/ 2259247 w 9160790"/>
                <a:gd name="connsiteY2" fmla="*/ 464457 h 464457"/>
                <a:gd name="connsiteX3" fmla="*/ 9160790 w 9160790"/>
                <a:gd name="connsiteY3" fmla="*/ 464457 h 464457"/>
                <a:gd name="connsiteX4" fmla="*/ 9160790 w 9160790"/>
                <a:gd name="connsiteY4" fmla="*/ 0 h 464457"/>
                <a:gd name="connsiteX5" fmla="*/ 0 w 9160790"/>
                <a:gd name="connsiteY5" fmla="*/ 4763 h 464457"/>
                <a:gd name="connsiteX6" fmla="*/ 2276 w 9160790"/>
                <a:gd name="connsiteY6" fmla="*/ 246743 h 464457"/>
                <a:gd name="connsiteX0" fmla="*/ 2276 w 9160790"/>
                <a:gd name="connsiteY0" fmla="*/ 241980 h 459694"/>
                <a:gd name="connsiteX1" fmla="*/ 2027019 w 9160790"/>
                <a:gd name="connsiteY1" fmla="*/ 241980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241980 h 459694"/>
                <a:gd name="connsiteX0" fmla="*/ 2276 w 9160790"/>
                <a:gd name="connsiteY0" fmla="*/ 241980 h 459694"/>
                <a:gd name="connsiteX1" fmla="*/ 1886792 w 9160790"/>
                <a:gd name="connsiteY1" fmla="*/ 116619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241980 h 459694"/>
                <a:gd name="connsiteX0" fmla="*/ 2276 w 9160790"/>
                <a:gd name="connsiteY0" fmla="*/ 241980 h 459694"/>
                <a:gd name="connsiteX1" fmla="*/ 1891558 w 9160790"/>
                <a:gd name="connsiteY1" fmla="*/ 121381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241980 h 459694"/>
                <a:gd name="connsiteX0" fmla="*/ 2276 w 9160790"/>
                <a:gd name="connsiteY0" fmla="*/ 122918 h 459694"/>
                <a:gd name="connsiteX1" fmla="*/ 1891558 w 9160790"/>
                <a:gd name="connsiteY1" fmla="*/ 121381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22918 h 459694"/>
                <a:gd name="connsiteX0" fmla="*/ 2276 w 9160790"/>
                <a:gd name="connsiteY0" fmla="*/ 122918 h 459694"/>
                <a:gd name="connsiteX1" fmla="*/ 1917774 w 9160790"/>
                <a:gd name="connsiteY1" fmla="*/ 145194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22918 h 459694"/>
                <a:gd name="connsiteX0" fmla="*/ 2276 w 9160790"/>
                <a:gd name="connsiteY0" fmla="*/ 144349 h 459694"/>
                <a:gd name="connsiteX1" fmla="*/ 1917774 w 9160790"/>
                <a:gd name="connsiteY1" fmla="*/ 145194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44349 h 459694"/>
                <a:gd name="connsiteX0" fmla="*/ 2276 w 9160790"/>
                <a:gd name="connsiteY0" fmla="*/ 144349 h 459694"/>
                <a:gd name="connsiteX1" fmla="*/ 1917774 w 9160790"/>
                <a:gd name="connsiteY1" fmla="*/ 145194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44349 h 459694"/>
                <a:gd name="connsiteX0" fmla="*/ 2276 w 9160790"/>
                <a:gd name="connsiteY0" fmla="*/ 144349 h 459694"/>
                <a:gd name="connsiteX1" fmla="*/ 1917774 w 9160790"/>
                <a:gd name="connsiteY1" fmla="*/ 145194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44349 h 459694"/>
                <a:gd name="connsiteX0" fmla="*/ 2276 w 9160790"/>
                <a:gd name="connsiteY0" fmla="*/ 144349 h 459694"/>
                <a:gd name="connsiteX1" fmla="*/ 1917774 w 9160790"/>
                <a:gd name="connsiteY1" fmla="*/ 142813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44349 h 45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0790" h="459694">
                  <a:moveTo>
                    <a:pt x="2276" y="144349"/>
                  </a:moveTo>
                  <a:lnTo>
                    <a:pt x="1917774" y="142813"/>
                  </a:lnTo>
                  <a:lnTo>
                    <a:pt x="2259247" y="459694"/>
                  </a:lnTo>
                  <a:lnTo>
                    <a:pt x="9160790" y="459694"/>
                  </a:lnTo>
                  <a:lnTo>
                    <a:pt x="9160790" y="2381"/>
                  </a:lnTo>
                  <a:lnTo>
                    <a:pt x="0" y="0"/>
                  </a:lnTo>
                  <a:cubicBezTo>
                    <a:pt x="759" y="80660"/>
                    <a:pt x="1517" y="63689"/>
                    <a:pt x="2276" y="144349"/>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grpSp>
      <p:sp>
        <p:nvSpPr>
          <p:cNvPr id="2" name="Title 1"/>
          <p:cNvSpPr>
            <a:spLocks noGrp="1"/>
          </p:cNvSpPr>
          <p:nvPr>
            <p:ph type="ctrTitle"/>
          </p:nvPr>
        </p:nvSpPr>
        <p:spPr>
          <a:xfrm>
            <a:off x="2286000" y="4595647"/>
            <a:ext cx="5810063" cy="512381"/>
          </a:xfrm>
        </p:spPr>
        <p:txBody>
          <a:bodyPr>
            <a:noAutofit/>
          </a:bodyPr>
          <a:lstStyle>
            <a:lvl1pPr>
              <a:lnSpc>
                <a:spcPts val="2600"/>
              </a:lnSpc>
              <a:defRPr sz="2400" b="1" cap="none" baseline="0">
                <a:solidFill>
                  <a:schemeClr val="tx1"/>
                </a:solidFill>
                <a:latin typeface="Franklin Gothic Medium" pitchFamily="34" charset="0"/>
                <a:cs typeface="Arial"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286000" y="5135460"/>
            <a:ext cx="5804620" cy="401242"/>
          </a:xfrm>
        </p:spPr>
        <p:txBody>
          <a:bodyPr>
            <a:noAutofit/>
          </a:bodyPr>
          <a:lstStyle>
            <a:lvl1pPr marL="0" indent="0" algn="l">
              <a:spcBef>
                <a:spcPts val="0"/>
              </a:spcBef>
              <a:buNone/>
              <a:defRPr sz="1800" b="0" baseline="0">
                <a:solidFill>
                  <a:schemeClr val="accent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Text Placeholder 7"/>
          <p:cNvSpPr>
            <a:spLocks noGrp="1"/>
          </p:cNvSpPr>
          <p:nvPr>
            <p:ph type="body" sz="quarter" idx="10"/>
          </p:nvPr>
        </p:nvSpPr>
        <p:spPr>
          <a:xfrm>
            <a:off x="2285999" y="5733288"/>
            <a:ext cx="5809593" cy="283464"/>
          </a:xfrm>
        </p:spPr>
        <p:txBody>
          <a:bodyPr anchor="ctr" anchorCtr="0">
            <a:noAutofit/>
          </a:bodyPr>
          <a:lstStyle>
            <a:lvl1pPr marL="0" marR="0" indent="0" algn="l" defTabSz="914400" rtl="0" eaLnBrk="1" fontAlgn="auto" latinLnBrk="0" hangingPunct="1">
              <a:lnSpc>
                <a:spcPct val="100000"/>
              </a:lnSpc>
              <a:spcBef>
                <a:spcPts val="0"/>
              </a:spcBef>
              <a:spcAft>
                <a:spcPts val="0"/>
              </a:spcAft>
              <a:buClr>
                <a:schemeClr val="tx2"/>
              </a:buClr>
              <a:buSzTx/>
              <a:buFont typeface="Arial"/>
              <a:buNone/>
              <a:tabLst/>
              <a:defRPr sz="1200">
                <a:solidFill>
                  <a:schemeClr val="tx1"/>
                </a:solidFill>
                <a:latin typeface="Franklin Gothic Medium" pitchFamily="34" charset="0"/>
              </a:defRPr>
            </a:lvl1pPr>
            <a:lvl2pPr marL="342900" indent="0">
              <a:buNone/>
              <a:defRPr sz="1100"/>
            </a:lvl2pPr>
            <a:lvl3pPr marL="742950" indent="0">
              <a:buNone/>
              <a:defRPr sz="1100"/>
            </a:lvl3pPr>
            <a:lvl4pPr marL="1028700" indent="0">
              <a:buNone/>
              <a:defRPr sz="1100"/>
            </a:lvl4pPr>
            <a:lvl5pPr marL="1828800" indent="0">
              <a:buNone/>
              <a:defRPr sz="1100"/>
            </a:lvl5pPr>
          </a:lstStyle>
          <a:p>
            <a:pPr marL="0" marR="0" lvl="0" indent="0" algn="l" defTabSz="914400" rtl="0" eaLnBrk="1" fontAlgn="auto" latinLnBrk="0" hangingPunct="1">
              <a:lnSpc>
                <a:spcPct val="100000"/>
              </a:lnSpc>
              <a:spcBef>
                <a:spcPts val="0"/>
              </a:spcBef>
              <a:spcAft>
                <a:spcPts val="0"/>
              </a:spcAft>
              <a:buClr>
                <a:schemeClr val="tx2"/>
              </a:buClr>
              <a:buSzTx/>
              <a:buFont typeface="Arial"/>
              <a:buNone/>
              <a:tabLst/>
              <a:defRPr/>
            </a:pPr>
            <a:r>
              <a:rPr lang="en-US" smtClean="0"/>
              <a:t>Click to edit Master text styles</a:t>
            </a:r>
          </a:p>
        </p:txBody>
      </p:sp>
      <p:pic>
        <p:nvPicPr>
          <p:cNvPr id="9" name="Picture 4" descr="http://bigdatawg.nist.gov/NISTBigDataBanner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43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5654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2800">
                <a:solidFill>
                  <a:schemeClr val="tx1"/>
                </a:solidFill>
                <a:latin typeface="Franklin Gothic Dem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828800"/>
            <a:ext cx="8229600" cy="4114800"/>
          </a:xfrm>
        </p:spPr>
        <p:txBody>
          <a:bodyPr>
            <a:noAutofit/>
          </a:bodyPr>
          <a:lstStyle>
            <a:lvl1pPr marL="231775" indent="-231775">
              <a:defRPr sz="2200">
                <a:latin typeface="Franklin Gothic Medium" pitchFamily="34" charset="0"/>
              </a:defRPr>
            </a:lvl1pPr>
            <a:lvl2pPr>
              <a:defRPr sz="2000">
                <a:latin typeface="Franklin Gothic Medium" pitchFamily="34" charset="0"/>
              </a:defRPr>
            </a:lvl2pPr>
            <a:lvl3pPr>
              <a:defRPr sz="1800">
                <a:latin typeface="Franklin Gothic Medium" pitchFamily="34" charset="0"/>
              </a:defRPr>
            </a:lvl3pPr>
            <a:lvl4pPr>
              <a:buClr>
                <a:schemeClr val="bg1">
                  <a:lumMod val="75000"/>
                </a:schemeClr>
              </a:buClr>
              <a:defRPr sz="1600">
                <a:latin typeface="Franklin Gothic Medium" pitchFamily="34" charset="0"/>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12"/>
          </p:nvPr>
        </p:nvSpPr>
        <p:spPr>
          <a:xfrm>
            <a:off x="8323942" y="6291943"/>
            <a:ext cx="645887" cy="293913"/>
          </a:xfrm>
          <a:prstGeom prst="rect">
            <a:avLst/>
          </a:prstGeom>
        </p:spPr>
        <p:txBody>
          <a:bodyPr/>
          <a:lstStyle>
            <a:lvl1pPr>
              <a:defRPr sz="2000" b="0">
                <a:solidFill>
                  <a:schemeClr val="tx1"/>
                </a:solidFill>
                <a:latin typeface="Arial" panose="020B0604020202020204" pitchFamily="34" charset="0"/>
                <a:cs typeface="Arial" panose="020B0604020202020204" pitchFamily="34" charset="0"/>
              </a:defRPr>
            </a:lvl1pPr>
          </a:lstStyle>
          <a:p>
            <a:pPr defTabSz="914400"/>
            <a:fld id="{C4B85148-DB98-4269-ACE6-2DF49F9918C9}"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6090903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1744490"/>
            <a:ext cx="6111860" cy="566924"/>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286000" y="3689295"/>
            <a:ext cx="4283060" cy="533400"/>
          </a:xfrm>
        </p:spPr>
        <p:txBody>
          <a:bodyPr/>
          <a:lstStyle>
            <a:lvl1pPr>
              <a:defRPr/>
            </a:lvl1pPr>
          </a:lstStyle>
          <a:p>
            <a:pPr lvl="0"/>
            <a:r>
              <a:rPr lang="en-US" dirty="0" smtClean="0"/>
              <a:t>Click to edit Master text styles</a:t>
            </a:r>
          </a:p>
        </p:txBody>
      </p:sp>
      <p:sp>
        <p:nvSpPr>
          <p:cNvPr id="4" name="Slide Number Placeholder 5"/>
          <p:cNvSpPr>
            <a:spLocks noGrp="1"/>
          </p:cNvSpPr>
          <p:nvPr>
            <p:ph type="sldNum" sz="quarter" idx="12"/>
          </p:nvPr>
        </p:nvSpPr>
        <p:spPr>
          <a:xfrm>
            <a:off x="8323943" y="6291943"/>
            <a:ext cx="460828" cy="293913"/>
          </a:xfrm>
          <a:prstGeom prst="rect">
            <a:avLst/>
          </a:prstGeom>
        </p:spPr>
        <p:txBody>
          <a:bodyPr/>
          <a:lstStyle>
            <a:lvl1pPr>
              <a:defRPr sz="2000" b="0">
                <a:solidFill>
                  <a:schemeClr val="tx1"/>
                </a:solidFill>
                <a:latin typeface="Franklin Gothic Medium" pitchFamily="34" charset="0"/>
              </a:defRPr>
            </a:lvl1pPr>
          </a:lstStyle>
          <a:p>
            <a:pPr defTabSz="914400"/>
            <a:fld id="{C4B85148-DB98-4269-ACE6-2DF49F9918C9}"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24264434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371600" y="1744490"/>
            <a:ext cx="6111860" cy="566924"/>
          </a:xfrm>
        </p:spPr>
        <p:txBody>
          <a:bodyPr/>
          <a:lstStyle>
            <a:lvl1pPr algn="ctr">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286000" y="3689295"/>
            <a:ext cx="4283060" cy="533400"/>
          </a:xfrm>
        </p:spPr>
        <p:txBody>
          <a:bodyPr/>
          <a:lstStyle>
            <a:lvl1pPr>
              <a:defRPr/>
            </a:lvl1pPr>
          </a:lstStyle>
          <a:p>
            <a:pPr lvl="0"/>
            <a:r>
              <a:rPr lang="en-US" dirty="0" smtClean="0"/>
              <a:t>Click to edit Master text styles</a:t>
            </a:r>
          </a:p>
        </p:txBody>
      </p:sp>
      <p:sp>
        <p:nvSpPr>
          <p:cNvPr id="5" name="Slide Number Placeholder 5"/>
          <p:cNvSpPr txBox="1">
            <a:spLocks/>
          </p:cNvSpPr>
          <p:nvPr userDrawn="1"/>
        </p:nvSpPr>
        <p:spPr>
          <a:xfrm>
            <a:off x="8323943" y="6291943"/>
            <a:ext cx="460828" cy="293913"/>
          </a:xfrm>
          <a:prstGeom prst="rect">
            <a:avLst/>
          </a:prstGeom>
        </p:spPr>
        <p:txBody>
          <a:bodyPr/>
          <a:lstStyle>
            <a:defPPr>
              <a:defRPr lang="en-US"/>
            </a:defPPr>
            <a:lvl1pPr marL="0" algn="l" defTabSz="914400" rtl="0" eaLnBrk="1" latinLnBrk="0" hangingPunct="1">
              <a:defRPr sz="2000" b="0" kern="1200">
                <a:solidFill>
                  <a:schemeClr val="tx1"/>
                </a:solidFill>
                <a:latin typeface="Franklin Gothic Medium"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B85148-DB98-4269-ACE6-2DF49F9918C9}"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9137795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371600" y="1744490"/>
            <a:ext cx="6111860" cy="566924"/>
          </a:xfrm>
        </p:spPr>
        <p:txBody>
          <a:bodyPr/>
          <a:lstStyle>
            <a:lvl1pPr algn="ctr">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286000" y="3689295"/>
            <a:ext cx="4283060" cy="533400"/>
          </a:xfrm>
        </p:spPr>
        <p:txBody>
          <a:bodyPr/>
          <a:lstStyle>
            <a:lvl1pPr>
              <a:defRPr/>
            </a:lvl1pPr>
          </a:lstStyle>
          <a:p>
            <a:pPr lvl="0"/>
            <a:r>
              <a:rPr lang="en-US" dirty="0" smtClean="0"/>
              <a:t>Click to edit Master text styles</a:t>
            </a:r>
          </a:p>
        </p:txBody>
      </p:sp>
      <p:sp>
        <p:nvSpPr>
          <p:cNvPr id="5" name="Slide Number Placeholder 5"/>
          <p:cNvSpPr txBox="1">
            <a:spLocks/>
          </p:cNvSpPr>
          <p:nvPr userDrawn="1"/>
        </p:nvSpPr>
        <p:spPr>
          <a:xfrm>
            <a:off x="8323942" y="6291943"/>
            <a:ext cx="602343" cy="293913"/>
          </a:xfrm>
          <a:prstGeom prst="rect">
            <a:avLst/>
          </a:prstGeom>
        </p:spPr>
        <p:txBody>
          <a:bodyPr/>
          <a:lstStyle>
            <a:defPPr>
              <a:defRPr lang="en-US"/>
            </a:defPPr>
            <a:lvl1pPr marL="0" algn="l" defTabSz="914400" rtl="0" eaLnBrk="1" latinLnBrk="0" hangingPunct="1">
              <a:defRPr sz="2000" b="0" kern="1200">
                <a:solidFill>
                  <a:schemeClr val="tx1"/>
                </a:solidFill>
                <a:latin typeface="Franklin Gothic Medium"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B85148-DB98-4269-ACE6-2DF49F9918C9}"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40848520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defTabSz="914400"/>
            <a:fld id="{E91A8F5D-09CF-4B12-BCB2-FCB998BDD8B8}" type="datetimeFigureOut">
              <a:rPr lang="en-US" smtClean="0">
                <a:solidFill>
                  <a:prstClr val="black">
                    <a:tint val="75000"/>
                  </a:prstClr>
                </a:solidFill>
              </a:rPr>
              <a:pPr defTabSz="914400"/>
              <a:t>9/30/2014</a:t>
            </a:fld>
            <a:endParaRPr lang="en-US">
              <a:solidFill>
                <a:prstClr val="black">
                  <a:tint val="75000"/>
                </a:prstClr>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defTabSz="914400"/>
            <a:endParaRPr lang="en-US">
              <a:solidFill>
                <a:prstClr val="black">
                  <a:tint val="75000"/>
                </a:prstClr>
              </a:solidFill>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defTabSz="914400"/>
            <a:fld id="{16339C3C-0F6E-4C9D-9BD6-336196307036}"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542874683"/>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defTabSz="914400"/>
            <a:fld id="{EF3C2F90-AF55-4721-B57A-3E9E907EFA96}" type="datetimeFigureOut">
              <a:rPr lang="en-US" smtClean="0">
                <a:solidFill>
                  <a:prstClr val="black">
                    <a:tint val="75000"/>
                  </a:prstClr>
                </a:solidFill>
              </a:rPr>
              <a:pPr defTabSz="914400"/>
              <a:t>9/30/2014</a:t>
            </a:fld>
            <a:endParaRPr lang="en-US">
              <a:solidFill>
                <a:prstClr val="black">
                  <a:tint val="75000"/>
                </a:prstClr>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defTabSz="914400"/>
            <a:endParaRPr lang="en-US">
              <a:solidFill>
                <a:prstClr val="black">
                  <a:tint val="75000"/>
                </a:prstClr>
              </a:solidFill>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defTabSz="914400"/>
            <a:fld id="{277CC54B-F56B-44F2-8EAB-AB16C6971E62}"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24177786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5" name="Group 4"/>
          <p:cNvGrpSpPr/>
          <p:nvPr/>
        </p:nvGrpSpPr>
        <p:grpSpPr>
          <a:xfrm>
            <a:off x="-7257" y="0"/>
            <a:ext cx="9153144" cy="4284096"/>
            <a:chOff x="-7257" y="0"/>
            <a:chExt cx="9153144" cy="4284096"/>
          </a:xfrm>
          <a:solidFill>
            <a:schemeClr val="accent4">
              <a:lumMod val="50000"/>
            </a:schemeClr>
          </a:solidFill>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b="93462"/>
            <a:stretch/>
          </p:blipFill>
          <p:spPr>
            <a:xfrm>
              <a:off x="377" y="0"/>
              <a:ext cx="9143245" cy="259435"/>
            </a:xfrm>
            <a:prstGeom prst="rect">
              <a:avLst/>
            </a:prstGeom>
            <a:grpFill/>
          </p:spPr>
        </p:pic>
        <p:sp>
          <p:nvSpPr>
            <p:cNvPr id="6" name="Freeform 5"/>
            <p:cNvSpPr/>
            <p:nvPr userDrawn="1"/>
          </p:nvSpPr>
          <p:spPr>
            <a:xfrm>
              <a:off x="-7257" y="3824402"/>
              <a:ext cx="9153144" cy="459694"/>
            </a:xfrm>
            <a:custGeom>
              <a:avLst/>
              <a:gdLst>
                <a:gd name="connsiteX0" fmla="*/ 0 w 9158514"/>
                <a:gd name="connsiteY0" fmla="*/ 246743 h 464457"/>
                <a:gd name="connsiteX1" fmla="*/ 2024743 w 9158514"/>
                <a:gd name="connsiteY1" fmla="*/ 246743 h 464457"/>
                <a:gd name="connsiteX2" fmla="*/ 2256971 w 9158514"/>
                <a:gd name="connsiteY2" fmla="*/ 464457 h 464457"/>
                <a:gd name="connsiteX3" fmla="*/ 9158514 w 9158514"/>
                <a:gd name="connsiteY3" fmla="*/ 464457 h 464457"/>
                <a:gd name="connsiteX4" fmla="*/ 9158514 w 9158514"/>
                <a:gd name="connsiteY4" fmla="*/ 0 h 464457"/>
                <a:gd name="connsiteX5" fmla="*/ 7257 w 9158514"/>
                <a:gd name="connsiteY5" fmla="*/ 0 h 464457"/>
                <a:gd name="connsiteX6" fmla="*/ 0 w 9158514"/>
                <a:gd name="connsiteY6" fmla="*/ 246743 h 464457"/>
                <a:gd name="connsiteX0" fmla="*/ 7043 w 9165557"/>
                <a:gd name="connsiteY0" fmla="*/ 246743 h 464457"/>
                <a:gd name="connsiteX1" fmla="*/ 2031786 w 9165557"/>
                <a:gd name="connsiteY1" fmla="*/ 246743 h 464457"/>
                <a:gd name="connsiteX2" fmla="*/ 2264014 w 9165557"/>
                <a:gd name="connsiteY2" fmla="*/ 464457 h 464457"/>
                <a:gd name="connsiteX3" fmla="*/ 9165557 w 9165557"/>
                <a:gd name="connsiteY3" fmla="*/ 464457 h 464457"/>
                <a:gd name="connsiteX4" fmla="*/ 9165557 w 9165557"/>
                <a:gd name="connsiteY4" fmla="*/ 0 h 464457"/>
                <a:gd name="connsiteX5" fmla="*/ 0 w 9165557"/>
                <a:gd name="connsiteY5" fmla="*/ 4763 h 464457"/>
                <a:gd name="connsiteX6" fmla="*/ 7043 w 9165557"/>
                <a:gd name="connsiteY6" fmla="*/ 246743 h 464457"/>
                <a:gd name="connsiteX0" fmla="*/ 2276 w 9160790"/>
                <a:gd name="connsiteY0" fmla="*/ 246743 h 464457"/>
                <a:gd name="connsiteX1" fmla="*/ 2027019 w 9160790"/>
                <a:gd name="connsiteY1" fmla="*/ 246743 h 464457"/>
                <a:gd name="connsiteX2" fmla="*/ 2259247 w 9160790"/>
                <a:gd name="connsiteY2" fmla="*/ 464457 h 464457"/>
                <a:gd name="connsiteX3" fmla="*/ 9160790 w 9160790"/>
                <a:gd name="connsiteY3" fmla="*/ 464457 h 464457"/>
                <a:gd name="connsiteX4" fmla="*/ 9160790 w 9160790"/>
                <a:gd name="connsiteY4" fmla="*/ 0 h 464457"/>
                <a:gd name="connsiteX5" fmla="*/ 0 w 9160790"/>
                <a:gd name="connsiteY5" fmla="*/ 4763 h 464457"/>
                <a:gd name="connsiteX6" fmla="*/ 2276 w 9160790"/>
                <a:gd name="connsiteY6" fmla="*/ 246743 h 464457"/>
                <a:gd name="connsiteX0" fmla="*/ 2276 w 9160790"/>
                <a:gd name="connsiteY0" fmla="*/ 241980 h 459694"/>
                <a:gd name="connsiteX1" fmla="*/ 2027019 w 9160790"/>
                <a:gd name="connsiteY1" fmla="*/ 241980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241980 h 459694"/>
                <a:gd name="connsiteX0" fmla="*/ 2276 w 9160790"/>
                <a:gd name="connsiteY0" fmla="*/ 241980 h 459694"/>
                <a:gd name="connsiteX1" fmla="*/ 1886792 w 9160790"/>
                <a:gd name="connsiteY1" fmla="*/ 116619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241980 h 459694"/>
                <a:gd name="connsiteX0" fmla="*/ 2276 w 9160790"/>
                <a:gd name="connsiteY0" fmla="*/ 241980 h 459694"/>
                <a:gd name="connsiteX1" fmla="*/ 1891558 w 9160790"/>
                <a:gd name="connsiteY1" fmla="*/ 121381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241980 h 459694"/>
                <a:gd name="connsiteX0" fmla="*/ 2276 w 9160790"/>
                <a:gd name="connsiteY0" fmla="*/ 122918 h 459694"/>
                <a:gd name="connsiteX1" fmla="*/ 1891558 w 9160790"/>
                <a:gd name="connsiteY1" fmla="*/ 121381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22918 h 459694"/>
                <a:gd name="connsiteX0" fmla="*/ 2276 w 9160790"/>
                <a:gd name="connsiteY0" fmla="*/ 122918 h 459694"/>
                <a:gd name="connsiteX1" fmla="*/ 1917774 w 9160790"/>
                <a:gd name="connsiteY1" fmla="*/ 145194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22918 h 459694"/>
                <a:gd name="connsiteX0" fmla="*/ 2276 w 9160790"/>
                <a:gd name="connsiteY0" fmla="*/ 144349 h 459694"/>
                <a:gd name="connsiteX1" fmla="*/ 1917774 w 9160790"/>
                <a:gd name="connsiteY1" fmla="*/ 145194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44349 h 459694"/>
                <a:gd name="connsiteX0" fmla="*/ 2276 w 9160790"/>
                <a:gd name="connsiteY0" fmla="*/ 144349 h 459694"/>
                <a:gd name="connsiteX1" fmla="*/ 1917774 w 9160790"/>
                <a:gd name="connsiteY1" fmla="*/ 145194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44349 h 459694"/>
                <a:gd name="connsiteX0" fmla="*/ 2276 w 9160790"/>
                <a:gd name="connsiteY0" fmla="*/ 144349 h 459694"/>
                <a:gd name="connsiteX1" fmla="*/ 1917774 w 9160790"/>
                <a:gd name="connsiteY1" fmla="*/ 145194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44349 h 459694"/>
                <a:gd name="connsiteX0" fmla="*/ 2276 w 9160790"/>
                <a:gd name="connsiteY0" fmla="*/ 144349 h 459694"/>
                <a:gd name="connsiteX1" fmla="*/ 1917774 w 9160790"/>
                <a:gd name="connsiteY1" fmla="*/ 142813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44349 h 45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0790" h="459694">
                  <a:moveTo>
                    <a:pt x="2276" y="144349"/>
                  </a:moveTo>
                  <a:lnTo>
                    <a:pt x="1917774" y="142813"/>
                  </a:lnTo>
                  <a:lnTo>
                    <a:pt x="2259247" y="459694"/>
                  </a:lnTo>
                  <a:lnTo>
                    <a:pt x="9160790" y="459694"/>
                  </a:lnTo>
                  <a:lnTo>
                    <a:pt x="9160790" y="2381"/>
                  </a:lnTo>
                  <a:lnTo>
                    <a:pt x="0" y="0"/>
                  </a:lnTo>
                  <a:cubicBezTo>
                    <a:pt x="759" y="80660"/>
                    <a:pt x="1517" y="63689"/>
                    <a:pt x="2276" y="144349"/>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grpSp>
      <p:sp>
        <p:nvSpPr>
          <p:cNvPr id="2" name="Title 1"/>
          <p:cNvSpPr>
            <a:spLocks noGrp="1"/>
          </p:cNvSpPr>
          <p:nvPr>
            <p:ph type="ctrTitle"/>
          </p:nvPr>
        </p:nvSpPr>
        <p:spPr>
          <a:xfrm>
            <a:off x="2286000" y="4595647"/>
            <a:ext cx="5810063" cy="512381"/>
          </a:xfrm>
        </p:spPr>
        <p:txBody>
          <a:bodyPr>
            <a:noAutofit/>
          </a:bodyPr>
          <a:lstStyle>
            <a:lvl1pPr>
              <a:lnSpc>
                <a:spcPts val="2600"/>
              </a:lnSpc>
              <a:defRPr sz="2400" b="1" cap="none" baseline="0">
                <a:solidFill>
                  <a:schemeClr val="tx1"/>
                </a:solidFill>
                <a:latin typeface="Franklin Gothic Medium" pitchFamily="34" charset="0"/>
                <a:cs typeface="Arial"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286000" y="5135460"/>
            <a:ext cx="5804620" cy="401242"/>
          </a:xfrm>
        </p:spPr>
        <p:txBody>
          <a:bodyPr>
            <a:noAutofit/>
          </a:bodyPr>
          <a:lstStyle>
            <a:lvl1pPr marL="0" indent="0" algn="l">
              <a:spcBef>
                <a:spcPts val="0"/>
              </a:spcBef>
              <a:buNone/>
              <a:defRPr sz="1800" b="0" baseline="0">
                <a:solidFill>
                  <a:schemeClr val="accent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Text Placeholder 7"/>
          <p:cNvSpPr>
            <a:spLocks noGrp="1"/>
          </p:cNvSpPr>
          <p:nvPr>
            <p:ph type="body" sz="quarter" idx="10"/>
          </p:nvPr>
        </p:nvSpPr>
        <p:spPr>
          <a:xfrm>
            <a:off x="2285999" y="5733288"/>
            <a:ext cx="5809593" cy="283464"/>
          </a:xfrm>
        </p:spPr>
        <p:txBody>
          <a:bodyPr anchor="ctr" anchorCtr="0">
            <a:noAutofit/>
          </a:bodyPr>
          <a:lstStyle>
            <a:lvl1pPr marL="0" marR="0" indent="0" algn="l" defTabSz="914400" rtl="0" eaLnBrk="1" fontAlgn="auto" latinLnBrk="0" hangingPunct="1">
              <a:lnSpc>
                <a:spcPct val="100000"/>
              </a:lnSpc>
              <a:spcBef>
                <a:spcPts val="0"/>
              </a:spcBef>
              <a:spcAft>
                <a:spcPts val="0"/>
              </a:spcAft>
              <a:buClr>
                <a:schemeClr val="tx2"/>
              </a:buClr>
              <a:buSzTx/>
              <a:buFont typeface="Arial"/>
              <a:buNone/>
              <a:tabLst/>
              <a:defRPr sz="1200">
                <a:solidFill>
                  <a:schemeClr val="tx1"/>
                </a:solidFill>
                <a:latin typeface="Franklin Gothic Medium" pitchFamily="34" charset="0"/>
              </a:defRPr>
            </a:lvl1pPr>
            <a:lvl2pPr marL="342900" indent="0">
              <a:buNone/>
              <a:defRPr sz="1100"/>
            </a:lvl2pPr>
            <a:lvl3pPr marL="742950" indent="0">
              <a:buNone/>
              <a:defRPr sz="1100"/>
            </a:lvl3pPr>
            <a:lvl4pPr marL="1028700" indent="0">
              <a:buNone/>
              <a:defRPr sz="1100"/>
            </a:lvl4pPr>
            <a:lvl5pPr marL="1828800" indent="0">
              <a:buNone/>
              <a:defRPr sz="1100"/>
            </a:lvl5pPr>
          </a:lstStyle>
          <a:p>
            <a:pPr marL="0" marR="0" lvl="0" indent="0" algn="l" defTabSz="914400" rtl="0" eaLnBrk="1" fontAlgn="auto" latinLnBrk="0" hangingPunct="1">
              <a:lnSpc>
                <a:spcPct val="100000"/>
              </a:lnSpc>
              <a:spcBef>
                <a:spcPts val="0"/>
              </a:spcBef>
              <a:spcAft>
                <a:spcPts val="0"/>
              </a:spcAft>
              <a:buClr>
                <a:schemeClr val="tx2"/>
              </a:buClr>
              <a:buSzTx/>
              <a:buFont typeface="Arial"/>
              <a:buNone/>
              <a:tabLst/>
              <a:defRPr/>
            </a:pPr>
            <a:r>
              <a:rPr lang="en-US" smtClean="0"/>
              <a:t>Click to edit Master text styles</a:t>
            </a:r>
          </a:p>
        </p:txBody>
      </p:sp>
      <p:pic>
        <p:nvPicPr>
          <p:cNvPr id="9" name="Picture 4" descr="http://bigdatawg.nist.gov/NISTBigDataBanner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43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002117"/>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2800">
                <a:solidFill>
                  <a:schemeClr val="tx1"/>
                </a:solidFill>
                <a:latin typeface="Franklin Gothic Dem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828800"/>
            <a:ext cx="8229600" cy="4114800"/>
          </a:xfrm>
        </p:spPr>
        <p:txBody>
          <a:bodyPr>
            <a:noAutofit/>
          </a:bodyPr>
          <a:lstStyle>
            <a:lvl1pPr marL="231775" indent="-231775">
              <a:defRPr sz="2200">
                <a:latin typeface="Franklin Gothic Medium" pitchFamily="34" charset="0"/>
              </a:defRPr>
            </a:lvl1pPr>
            <a:lvl2pPr>
              <a:defRPr sz="2000">
                <a:latin typeface="Franklin Gothic Medium" pitchFamily="34" charset="0"/>
              </a:defRPr>
            </a:lvl2pPr>
            <a:lvl3pPr>
              <a:defRPr sz="1800">
                <a:latin typeface="Franklin Gothic Medium" pitchFamily="34" charset="0"/>
              </a:defRPr>
            </a:lvl3pPr>
            <a:lvl4pPr>
              <a:buClr>
                <a:schemeClr val="bg1">
                  <a:lumMod val="75000"/>
                </a:schemeClr>
              </a:buClr>
              <a:defRPr sz="1600">
                <a:latin typeface="Franklin Gothic Medium" pitchFamily="34" charset="0"/>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12"/>
          </p:nvPr>
        </p:nvSpPr>
        <p:spPr>
          <a:xfrm>
            <a:off x="8323942" y="6291943"/>
            <a:ext cx="645887" cy="293913"/>
          </a:xfrm>
          <a:prstGeom prst="rect">
            <a:avLst/>
          </a:prstGeom>
        </p:spPr>
        <p:txBody>
          <a:bodyPr/>
          <a:lstStyle>
            <a:lvl1pPr>
              <a:defRPr sz="2000" b="0">
                <a:solidFill>
                  <a:schemeClr val="tx1"/>
                </a:solidFill>
                <a:latin typeface="Arial" panose="020B0604020202020204" pitchFamily="34" charset="0"/>
                <a:cs typeface="Arial" panose="020B0604020202020204" pitchFamily="34" charset="0"/>
              </a:defRPr>
            </a:lvl1pPr>
          </a:lstStyle>
          <a:p>
            <a:pPr defTabSz="914400"/>
            <a:fld id="{C4B85148-DB98-4269-ACE6-2DF49F9918C9}"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2663832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08E24-CD6D-F245-BA50-44436EA38975}" type="datetimeFigureOut">
              <a:rPr lang="en-US" smtClean="0"/>
              <a:t>9/30/2014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B78FB-1415-9B4D-996E-11F146E2B0ED}" type="slidenum">
              <a:rPr lang="en-US" smtClean="0"/>
              <a:t>‹#›</a:t>
            </a:fld>
            <a:endParaRPr lang="en-US"/>
          </a:p>
        </p:txBody>
      </p:sp>
    </p:spTree>
    <p:extLst>
      <p:ext uri="{BB962C8B-B14F-4D97-AF65-F5344CB8AC3E}">
        <p14:creationId xmlns:p14="http://schemas.microsoft.com/office/powerpoint/2010/main" val="39938977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1744490"/>
            <a:ext cx="6111860" cy="566924"/>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286000" y="3689295"/>
            <a:ext cx="4283060" cy="533400"/>
          </a:xfrm>
        </p:spPr>
        <p:txBody>
          <a:bodyPr/>
          <a:lstStyle>
            <a:lvl1pPr>
              <a:defRPr/>
            </a:lvl1pPr>
          </a:lstStyle>
          <a:p>
            <a:pPr lvl="0"/>
            <a:r>
              <a:rPr lang="en-US" dirty="0" smtClean="0"/>
              <a:t>Click to edit Master text styles</a:t>
            </a:r>
          </a:p>
        </p:txBody>
      </p:sp>
      <p:sp>
        <p:nvSpPr>
          <p:cNvPr id="4" name="Slide Number Placeholder 5"/>
          <p:cNvSpPr>
            <a:spLocks noGrp="1"/>
          </p:cNvSpPr>
          <p:nvPr>
            <p:ph type="sldNum" sz="quarter" idx="12"/>
          </p:nvPr>
        </p:nvSpPr>
        <p:spPr>
          <a:xfrm>
            <a:off x="8323943" y="6291943"/>
            <a:ext cx="460828" cy="293913"/>
          </a:xfrm>
          <a:prstGeom prst="rect">
            <a:avLst/>
          </a:prstGeom>
        </p:spPr>
        <p:txBody>
          <a:bodyPr/>
          <a:lstStyle>
            <a:lvl1pPr>
              <a:defRPr sz="2000" b="0">
                <a:solidFill>
                  <a:schemeClr val="tx1"/>
                </a:solidFill>
                <a:latin typeface="Franklin Gothic Medium" pitchFamily="34" charset="0"/>
              </a:defRPr>
            </a:lvl1pPr>
          </a:lstStyle>
          <a:p>
            <a:pPr defTabSz="914400"/>
            <a:fld id="{C4B85148-DB98-4269-ACE6-2DF49F9918C9}"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35641935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371600" y="1744490"/>
            <a:ext cx="6111860" cy="566924"/>
          </a:xfrm>
        </p:spPr>
        <p:txBody>
          <a:bodyPr/>
          <a:lstStyle>
            <a:lvl1pPr algn="ctr">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286000" y="3689295"/>
            <a:ext cx="4283060" cy="533400"/>
          </a:xfrm>
        </p:spPr>
        <p:txBody>
          <a:bodyPr/>
          <a:lstStyle>
            <a:lvl1pPr>
              <a:defRPr/>
            </a:lvl1pPr>
          </a:lstStyle>
          <a:p>
            <a:pPr lvl="0"/>
            <a:r>
              <a:rPr lang="en-US" dirty="0" smtClean="0"/>
              <a:t>Click to edit Master text styles</a:t>
            </a:r>
          </a:p>
        </p:txBody>
      </p:sp>
      <p:sp>
        <p:nvSpPr>
          <p:cNvPr id="5" name="Slide Number Placeholder 5"/>
          <p:cNvSpPr txBox="1">
            <a:spLocks/>
          </p:cNvSpPr>
          <p:nvPr userDrawn="1"/>
        </p:nvSpPr>
        <p:spPr>
          <a:xfrm>
            <a:off x="8323943" y="6291943"/>
            <a:ext cx="460828" cy="293913"/>
          </a:xfrm>
          <a:prstGeom prst="rect">
            <a:avLst/>
          </a:prstGeom>
        </p:spPr>
        <p:txBody>
          <a:bodyPr/>
          <a:lstStyle>
            <a:defPPr>
              <a:defRPr lang="en-US"/>
            </a:defPPr>
            <a:lvl1pPr marL="0" algn="l" defTabSz="914400" rtl="0" eaLnBrk="1" latinLnBrk="0" hangingPunct="1">
              <a:defRPr sz="2000" b="0" kern="1200">
                <a:solidFill>
                  <a:schemeClr val="tx1"/>
                </a:solidFill>
                <a:latin typeface="Franklin Gothic Medium"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B85148-DB98-4269-ACE6-2DF49F9918C9}"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4968872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371600" y="1744490"/>
            <a:ext cx="6111860" cy="566924"/>
          </a:xfrm>
        </p:spPr>
        <p:txBody>
          <a:bodyPr/>
          <a:lstStyle>
            <a:lvl1pPr algn="ctr">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286000" y="3689295"/>
            <a:ext cx="4283060" cy="533400"/>
          </a:xfrm>
        </p:spPr>
        <p:txBody>
          <a:bodyPr/>
          <a:lstStyle>
            <a:lvl1pPr>
              <a:defRPr/>
            </a:lvl1pPr>
          </a:lstStyle>
          <a:p>
            <a:pPr lvl="0"/>
            <a:r>
              <a:rPr lang="en-US" dirty="0" smtClean="0"/>
              <a:t>Click to edit Master text styles</a:t>
            </a:r>
          </a:p>
        </p:txBody>
      </p:sp>
      <p:sp>
        <p:nvSpPr>
          <p:cNvPr id="5" name="Slide Number Placeholder 5"/>
          <p:cNvSpPr txBox="1">
            <a:spLocks/>
          </p:cNvSpPr>
          <p:nvPr userDrawn="1"/>
        </p:nvSpPr>
        <p:spPr>
          <a:xfrm>
            <a:off x="8323942" y="6291943"/>
            <a:ext cx="602343" cy="293913"/>
          </a:xfrm>
          <a:prstGeom prst="rect">
            <a:avLst/>
          </a:prstGeom>
        </p:spPr>
        <p:txBody>
          <a:bodyPr/>
          <a:lstStyle>
            <a:defPPr>
              <a:defRPr lang="en-US"/>
            </a:defPPr>
            <a:lvl1pPr marL="0" algn="l" defTabSz="914400" rtl="0" eaLnBrk="1" latinLnBrk="0" hangingPunct="1">
              <a:defRPr sz="2000" b="0" kern="1200">
                <a:solidFill>
                  <a:schemeClr val="tx1"/>
                </a:solidFill>
                <a:latin typeface="Franklin Gothic Medium"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B85148-DB98-4269-ACE6-2DF49F9918C9}"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647613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defTabSz="914400"/>
            <a:fld id="{E91A8F5D-09CF-4B12-BCB2-FCB998BDD8B8}" type="datetimeFigureOut">
              <a:rPr lang="en-US" smtClean="0">
                <a:solidFill>
                  <a:prstClr val="black">
                    <a:tint val="75000"/>
                  </a:prstClr>
                </a:solidFill>
              </a:rPr>
              <a:pPr defTabSz="914400"/>
              <a:t>9/30/2014</a:t>
            </a:fld>
            <a:endParaRPr lang="en-US">
              <a:solidFill>
                <a:prstClr val="black">
                  <a:tint val="75000"/>
                </a:prstClr>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defTabSz="914400"/>
            <a:endParaRPr lang="en-US">
              <a:solidFill>
                <a:prstClr val="black">
                  <a:tint val="75000"/>
                </a:prstClr>
              </a:solidFill>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defTabSz="914400"/>
            <a:fld id="{16339C3C-0F6E-4C9D-9BD6-336196307036}"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3992628117"/>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defTabSz="914400"/>
            <a:fld id="{EF3C2F90-AF55-4721-B57A-3E9E907EFA96}" type="datetimeFigureOut">
              <a:rPr lang="en-US" smtClean="0">
                <a:solidFill>
                  <a:prstClr val="black">
                    <a:tint val="75000"/>
                  </a:prstClr>
                </a:solidFill>
              </a:rPr>
              <a:pPr defTabSz="914400"/>
              <a:t>9/30/2014</a:t>
            </a:fld>
            <a:endParaRPr lang="en-US">
              <a:solidFill>
                <a:prstClr val="black">
                  <a:tint val="75000"/>
                </a:prstClr>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defTabSz="914400"/>
            <a:endParaRPr lang="en-US">
              <a:solidFill>
                <a:prstClr val="black">
                  <a:tint val="75000"/>
                </a:prstClr>
              </a:solidFill>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defTabSz="914400"/>
            <a:fld id="{277CC54B-F56B-44F2-8EAB-AB16C6971E62}"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7261420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5" name="Group 4"/>
          <p:cNvGrpSpPr/>
          <p:nvPr/>
        </p:nvGrpSpPr>
        <p:grpSpPr>
          <a:xfrm>
            <a:off x="-7257" y="0"/>
            <a:ext cx="9153144" cy="4284096"/>
            <a:chOff x="-7257" y="0"/>
            <a:chExt cx="9153144" cy="4284096"/>
          </a:xfrm>
          <a:solidFill>
            <a:schemeClr val="accent4">
              <a:lumMod val="50000"/>
            </a:schemeClr>
          </a:solidFill>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b="93462"/>
            <a:stretch/>
          </p:blipFill>
          <p:spPr>
            <a:xfrm>
              <a:off x="377" y="0"/>
              <a:ext cx="9143245" cy="259435"/>
            </a:xfrm>
            <a:prstGeom prst="rect">
              <a:avLst/>
            </a:prstGeom>
            <a:grpFill/>
          </p:spPr>
        </p:pic>
        <p:sp>
          <p:nvSpPr>
            <p:cNvPr id="6" name="Freeform 5"/>
            <p:cNvSpPr/>
            <p:nvPr userDrawn="1"/>
          </p:nvSpPr>
          <p:spPr>
            <a:xfrm>
              <a:off x="-7257" y="3824402"/>
              <a:ext cx="9153144" cy="459694"/>
            </a:xfrm>
            <a:custGeom>
              <a:avLst/>
              <a:gdLst>
                <a:gd name="connsiteX0" fmla="*/ 0 w 9158514"/>
                <a:gd name="connsiteY0" fmla="*/ 246743 h 464457"/>
                <a:gd name="connsiteX1" fmla="*/ 2024743 w 9158514"/>
                <a:gd name="connsiteY1" fmla="*/ 246743 h 464457"/>
                <a:gd name="connsiteX2" fmla="*/ 2256971 w 9158514"/>
                <a:gd name="connsiteY2" fmla="*/ 464457 h 464457"/>
                <a:gd name="connsiteX3" fmla="*/ 9158514 w 9158514"/>
                <a:gd name="connsiteY3" fmla="*/ 464457 h 464457"/>
                <a:gd name="connsiteX4" fmla="*/ 9158514 w 9158514"/>
                <a:gd name="connsiteY4" fmla="*/ 0 h 464457"/>
                <a:gd name="connsiteX5" fmla="*/ 7257 w 9158514"/>
                <a:gd name="connsiteY5" fmla="*/ 0 h 464457"/>
                <a:gd name="connsiteX6" fmla="*/ 0 w 9158514"/>
                <a:gd name="connsiteY6" fmla="*/ 246743 h 464457"/>
                <a:gd name="connsiteX0" fmla="*/ 7043 w 9165557"/>
                <a:gd name="connsiteY0" fmla="*/ 246743 h 464457"/>
                <a:gd name="connsiteX1" fmla="*/ 2031786 w 9165557"/>
                <a:gd name="connsiteY1" fmla="*/ 246743 h 464457"/>
                <a:gd name="connsiteX2" fmla="*/ 2264014 w 9165557"/>
                <a:gd name="connsiteY2" fmla="*/ 464457 h 464457"/>
                <a:gd name="connsiteX3" fmla="*/ 9165557 w 9165557"/>
                <a:gd name="connsiteY3" fmla="*/ 464457 h 464457"/>
                <a:gd name="connsiteX4" fmla="*/ 9165557 w 9165557"/>
                <a:gd name="connsiteY4" fmla="*/ 0 h 464457"/>
                <a:gd name="connsiteX5" fmla="*/ 0 w 9165557"/>
                <a:gd name="connsiteY5" fmla="*/ 4763 h 464457"/>
                <a:gd name="connsiteX6" fmla="*/ 7043 w 9165557"/>
                <a:gd name="connsiteY6" fmla="*/ 246743 h 464457"/>
                <a:gd name="connsiteX0" fmla="*/ 2276 w 9160790"/>
                <a:gd name="connsiteY0" fmla="*/ 246743 h 464457"/>
                <a:gd name="connsiteX1" fmla="*/ 2027019 w 9160790"/>
                <a:gd name="connsiteY1" fmla="*/ 246743 h 464457"/>
                <a:gd name="connsiteX2" fmla="*/ 2259247 w 9160790"/>
                <a:gd name="connsiteY2" fmla="*/ 464457 h 464457"/>
                <a:gd name="connsiteX3" fmla="*/ 9160790 w 9160790"/>
                <a:gd name="connsiteY3" fmla="*/ 464457 h 464457"/>
                <a:gd name="connsiteX4" fmla="*/ 9160790 w 9160790"/>
                <a:gd name="connsiteY4" fmla="*/ 0 h 464457"/>
                <a:gd name="connsiteX5" fmla="*/ 0 w 9160790"/>
                <a:gd name="connsiteY5" fmla="*/ 4763 h 464457"/>
                <a:gd name="connsiteX6" fmla="*/ 2276 w 9160790"/>
                <a:gd name="connsiteY6" fmla="*/ 246743 h 464457"/>
                <a:gd name="connsiteX0" fmla="*/ 2276 w 9160790"/>
                <a:gd name="connsiteY0" fmla="*/ 241980 h 459694"/>
                <a:gd name="connsiteX1" fmla="*/ 2027019 w 9160790"/>
                <a:gd name="connsiteY1" fmla="*/ 241980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241980 h 459694"/>
                <a:gd name="connsiteX0" fmla="*/ 2276 w 9160790"/>
                <a:gd name="connsiteY0" fmla="*/ 241980 h 459694"/>
                <a:gd name="connsiteX1" fmla="*/ 1886792 w 9160790"/>
                <a:gd name="connsiteY1" fmla="*/ 116619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241980 h 459694"/>
                <a:gd name="connsiteX0" fmla="*/ 2276 w 9160790"/>
                <a:gd name="connsiteY0" fmla="*/ 241980 h 459694"/>
                <a:gd name="connsiteX1" fmla="*/ 1891558 w 9160790"/>
                <a:gd name="connsiteY1" fmla="*/ 121381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241980 h 459694"/>
                <a:gd name="connsiteX0" fmla="*/ 2276 w 9160790"/>
                <a:gd name="connsiteY0" fmla="*/ 122918 h 459694"/>
                <a:gd name="connsiteX1" fmla="*/ 1891558 w 9160790"/>
                <a:gd name="connsiteY1" fmla="*/ 121381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22918 h 459694"/>
                <a:gd name="connsiteX0" fmla="*/ 2276 w 9160790"/>
                <a:gd name="connsiteY0" fmla="*/ 122918 h 459694"/>
                <a:gd name="connsiteX1" fmla="*/ 1917774 w 9160790"/>
                <a:gd name="connsiteY1" fmla="*/ 145194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22918 h 459694"/>
                <a:gd name="connsiteX0" fmla="*/ 2276 w 9160790"/>
                <a:gd name="connsiteY0" fmla="*/ 144349 h 459694"/>
                <a:gd name="connsiteX1" fmla="*/ 1917774 w 9160790"/>
                <a:gd name="connsiteY1" fmla="*/ 145194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44349 h 459694"/>
                <a:gd name="connsiteX0" fmla="*/ 2276 w 9160790"/>
                <a:gd name="connsiteY0" fmla="*/ 144349 h 459694"/>
                <a:gd name="connsiteX1" fmla="*/ 1917774 w 9160790"/>
                <a:gd name="connsiteY1" fmla="*/ 145194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44349 h 459694"/>
                <a:gd name="connsiteX0" fmla="*/ 2276 w 9160790"/>
                <a:gd name="connsiteY0" fmla="*/ 144349 h 459694"/>
                <a:gd name="connsiteX1" fmla="*/ 1917774 w 9160790"/>
                <a:gd name="connsiteY1" fmla="*/ 145194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44349 h 459694"/>
                <a:gd name="connsiteX0" fmla="*/ 2276 w 9160790"/>
                <a:gd name="connsiteY0" fmla="*/ 144349 h 459694"/>
                <a:gd name="connsiteX1" fmla="*/ 1917774 w 9160790"/>
                <a:gd name="connsiteY1" fmla="*/ 142813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44349 h 45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0790" h="459694">
                  <a:moveTo>
                    <a:pt x="2276" y="144349"/>
                  </a:moveTo>
                  <a:lnTo>
                    <a:pt x="1917774" y="142813"/>
                  </a:lnTo>
                  <a:lnTo>
                    <a:pt x="2259247" y="459694"/>
                  </a:lnTo>
                  <a:lnTo>
                    <a:pt x="9160790" y="459694"/>
                  </a:lnTo>
                  <a:lnTo>
                    <a:pt x="9160790" y="2381"/>
                  </a:lnTo>
                  <a:lnTo>
                    <a:pt x="0" y="0"/>
                  </a:lnTo>
                  <a:cubicBezTo>
                    <a:pt x="759" y="80660"/>
                    <a:pt x="1517" y="63689"/>
                    <a:pt x="2276" y="144349"/>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grpSp>
      <p:sp>
        <p:nvSpPr>
          <p:cNvPr id="2" name="Title 1"/>
          <p:cNvSpPr>
            <a:spLocks noGrp="1"/>
          </p:cNvSpPr>
          <p:nvPr>
            <p:ph type="ctrTitle"/>
          </p:nvPr>
        </p:nvSpPr>
        <p:spPr>
          <a:xfrm>
            <a:off x="2286000" y="4595647"/>
            <a:ext cx="5810063" cy="512381"/>
          </a:xfrm>
        </p:spPr>
        <p:txBody>
          <a:bodyPr>
            <a:noAutofit/>
          </a:bodyPr>
          <a:lstStyle>
            <a:lvl1pPr>
              <a:lnSpc>
                <a:spcPts val="2600"/>
              </a:lnSpc>
              <a:defRPr sz="2400" b="1" cap="none" baseline="0">
                <a:solidFill>
                  <a:schemeClr val="tx1"/>
                </a:solidFill>
                <a:latin typeface="Franklin Gothic Medium" pitchFamily="34" charset="0"/>
                <a:cs typeface="Arial"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286000" y="5135460"/>
            <a:ext cx="5804620" cy="401242"/>
          </a:xfrm>
        </p:spPr>
        <p:txBody>
          <a:bodyPr>
            <a:noAutofit/>
          </a:bodyPr>
          <a:lstStyle>
            <a:lvl1pPr marL="0" indent="0" algn="l">
              <a:spcBef>
                <a:spcPts val="0"/>
              </a:spcBef>
              <a:buNone/>
              <a:defRPr sz="1800" b="0" baseline="0">
                <a:solidFill>
                  <a:schemeClr val="accent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Text Placeholder 7"/>
          <p:cNvSpPr>
            <a:spLocks noGrp="1"/>
          </p:cNvSpPr>
          <p:nvPr>
            <p:ph type="body" sz="quarter" idx="10"/>
          </p:nvPr>
        </p:nvSpPr>
        <p:spPr>
          <a:xfrm>
            <a:off x="2285999" y="5733288"/>
            <a:ext cx="5809593" cy="283464"/>
          </a:xfrm>
        </p:spPr>
        <p:txBody>
          <a:bodyPr anchor="ctr" anchorCtr="0">
            <a:noAutofit/>
          </a:bodyPr>
          <a:lstStyle>
            <a:lvl1pPr marL="0" marR="0" indent="0" algn="l" defTabSz="914400" rtl="0" eaLnBrk="1" fontAlgn="auto" latinLnBrk="0" hangingPunct="1">
              <a:lnSpc>
                <a:spcPct val="100000"/>
              </a:lnSpc>
              <a:spcBef>
                <a:spcPts val="0"/>
              </a:spcBef>
              <a:spcAft>
                <a:spcPts val="0"/>
              </a:spcAft>
              <a:buClr>
                <a:schemeClr val="tx2"/>
              </a:buClr>
              <a:buSzTx/>
              <a:buFont typeface="Arial"/>
              <a:buNone/>
              <a:tabLst/>
              <a:defRPr sz="1200">
                <a:solidFill>
                  <a:schemeClr val="tx1"/>
                </a:solidFill>
                <a:latin typeface="Franklin Gothic Medium" pitchFamily="34" charset="0"/>
              </a:defRPr>
            </a:lvl1pPr>
            <a:lvl2pPr marL="342900" indent="0">
              <a:buNone/>
              <a:defRPr sz="1100"/>
            </a:lvl2pPr>
            <a:lvl3pPr marL="742950" indent="0">
              <a:buNone/>
              <a:defRPr sz="1100"/>
            </a:lvl3pPr>
            <a:lvl4pPr marL="1028700" indent="0">
              <a:buNone/>
              <a:defRPr sz="1100"/>
            </a:lvl4pPr>
            <a:lvl5pPr marL="1828800" indent="0">
              <a:buNone/>
              <a:defRPr sz="1100"/>
            </a:lvl5pPr>
          </a:lstStyle>
          <a:p>
            <a:pPr marL="0" marR="0" lvl="0" indent="0" algn="l" defTabSz="914400" rtl="0" eaLnBrk="1" fontAlgn="auto" latinLnBrk="0" hangingPunct="1">
              <a:lnSpc>
                <a:spcPct val="100000"/>
              </a:lnSpc>
              <a:spcBef>
                <a:spcPts val="0"/>
              </a:spcBef>
              <a:spcAft>
                <a:spcPts val="0"/>
              </a:spcAft>
              <a:buClr>
                <a:schemeClr val="tx2"/>
              </a:buClr>
              <a:buSzTx/>
              <a:buFont typeface="Arial"/>
              <a:buNone/>
              <a:tabLst/>
              <a:defRPr/>
            </a:pPr>
            <a:r>
              <a:rPr lang="en-US" smtClean="0"/>
              <a:t>Click to edit Master text styles</a:t>
            </a:r>
          </a:p>
        </p:txBody>
      </p:sp>
      <p:pic>
        <p:nvPicPr>
          <p:cNvPr id="9" name="Picture 4" descr="http://bigdatawg.nist.gov/NISTBigDataBanner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43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81206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2800">
                <a:solidFill>
                  <a:schemeClr val="tx1"/>
                </a:solidFill>
                <a:latin typeface="Franklin Gothic Dem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828800"/>
            <a:ext cx="8229600" cy="4114800"/>
          </a:xfrm>
        </p:spPr>
        <p:txBody>
          <a:bodyPr>
            <a:noAutofit/>
          </a:bodyPr>
          <a:lstStyle>
            <a:lvl1pPr marL="231775" indent="-231775">
              <a:defRPr sz="2200">
                <a:latin typeface="Franklin Gothic Medium" pitchFamily="34" charset="0"/>
              </a:defRPr>
            </a:lvl1pPr>
            <a:lvl2pPr>
              <a:defRPr sz="2000">
                <a:latin typeface="Franklin Gothic Medium" pitchFamily="34" charset="0"/>
              </a:defRPr>
            </a:lvl2pPr>
            <a:lvl3pPr>
              <a:defRPr sz="1800">
                <a:latin typeface="Franklin Gothic Medium" pitchFamily="34" charset="0"/>
              </a:defRPr>
            </a:lvl3pPr>
            <a:lvl4pPr>
              <a:buClr>
                <a:schemeClr val="bg1">
                  <a:lumMod val="75000"/>
                </a:schemeClr>
              </a:buClr>
              <a:defRPr sz="1600">
                <a:latin typeface="Franklin Gothic Medium" pitchFamily="34" charset="0"/>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12"/>
          </p:nvPr>
        </p:nvSpPr>
        <p:spPr>
          <a:xfrm>
            <a:off x="8323942" y="6291943"/>
            <a:ext cx="645887" cy="293913"/>
          </a:xfrm>
          <a:prstGeom prst="rect">
            <a:avLst/>
          </a:prstGeom>
        </p:spPr>
        <p:txBody>
          <a:bodyPr/>
          <a:lstStyle>
            <a:lvl1pPr>
              <a:defRPr sz="2000" b="0">
                <a:solidFill>
                  <a:schemeClr val="tx1"/>
                </a:solidFill>
                <a:latin typeface="Arial" panose="020B0604020202020204" pitchFamily="34" charset="0"/>
                <a:cs typeface="Arial" panose="020B0604020202020204" pitchFamily="34" charset="0"/>
              </a:defRPr>
            </a:lvl1pPr>
          </a:lstStyle>
          <a:p>
            <a:pPr defTabSz="914400"/>
            <a:fld id="{C4B85148-DB98-4269-ACE6-2DF49F9918C9}"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17464459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1744490"/>
            <a:ext cx="6111860" cy="566924"/>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286000" y="3689295"/>
            <a:ext cx="4283060" cy="533400"/>
          </a:xfrm>
        </p:spPr>
        <p:txBody>
          <a:bodyPr/>
          <a:lstStyle>
            <a:lvl1pPr>
              <a:defRPr/>
            </a:lvl1pPr>
          </a:lstStyle>
          <a:p>
            <a:pPr lvl="0"/>
            <a:r>
              <a:rPr lang="en-US" dirty="0" smtClean="0"/>
              <a:t>Click to edit Master text styles</a:t>
            </a:r>
          </a:p>
        </p:txBody>
      </p:sp>
      <p:sp>
        <p:nvSpPr>
          <p:cNvPr id="4" name="Slide Number Placeholder 5"/>
          <p:cNvSpPr>
            <a:spLocks noGrp="1"/>
          </p:cNvSpPr>
          <p:nvPr>
            <p:ph type="sldNum" sz="quarter" idx="12"/>
          </p:nvPr>
        </p:nvSpPr>
        <p:spPr>
          <a:xfrm>
            <a:off x="8323943" y="6291943"/>
            <a:ext cx="460828" cy="293913"/>
          </a:xfrm>
          <a:prstGeom prst="rect">
            <a:avLst/>
          </a:prstGeom>
        </p:spPr>
        <p:txBody>
          <a:bodyPr/>
          <a:lstStyle>
            <a:lvl1pPr>
              <a:defRPr sz="2000" b="0">
                <a:solidFill>
                  <a:schemeClr val="tx1"/>
                </a:solidFill>
                <a:latin typeface="Franklin Gothic Medium" pitchFamily="34" charset="0"/>
              </a:defRPr>
            </a:lvl1pPr>
          </a:lstStyle>
          <a:p>
            <a:pPr defTabSz="914400"/>
            <a:fld id="{C4B85148-DB98-4269-ACE6-2DF49F9918C9}"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37498087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371600" y="1744490"/>
            <a:ext cx="6111860" cy="566924"/>
          </a:xfrm>
        </p:spPr>
        <p:txBody>
          <a:bodyPr/>
          <a:lstStyle>
            <a:lvl1pPr algn="ctr">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286000" y="3689295"/>
            <a:ext cx="4283060" cy="533400"/>
          </a:xfrm>
        </p:spPr>
        <p:txBody>
          <a:bodyPr/>
          <a:lstStyle>
            <a:lvl1pPr>
              <a:defRPr/>
            </a:lvl1pPr>
          </a:lstStyle>
          <a:p>
            <a:pPr lvl="0"/>
            <a:r>
              <a:rPr lang="en-US" dirty="0" smtClean="0"/>
              <a:t>Click to edit Master text styles</a:t>
            </a:r>
          </a:p>
        </p:txBody>
      </p:sp>
      <p:sp>
        <p:nvSpPr>
          <p:cNvPr id="5" name="Slide Number Placeholder 5"/>
          <p:cNvSpPr txBox="1">
            <a:spLocks/>
          </p:cNvSpPr>
          <p:nvPr userDrawn="1"/>
        </p:nvSpPr>
        <p:spPr>
          <a:xfrm>
            <a:off x="8323943" y="6291943"/>
            <a:ext cx="460828" cy="293913"/>
          </a:xfrm>
          <a:prstGeom prst="rect">
            <a:avLst/>
          </a:prstGeom>
        </p:spPr>
        <p:txBody>
          <a:bodyPr/>
          <a:lstStyle>
            <a:defPPr>
              <a:defRPr lang="en-US"/>
            </a:defPPr>
            <a:lvl1pPr marL="0" algn="l" defTabSz="914400" rtl="0" eaLnBrk="1" latinLnBrk="0" hangingPunct="1">
              <a:defRPr sz="2000" b="0" kern="1200">
                <a:solidFill>
                  <a:schemeClr val="tx1"/>
                </a:solidFill>
                <a:latin typeface="Franklin Gothic Medium"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B85148-DB98-4269-ACE6-2DF49F9918C9}"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823361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371600" y="1744490"/>
            <a:ext cx="6111860" cy="566924"/>
          </a:xfrm>
        </p:spPr>
        <p:txBody>
          <a:bodyPr/>
          <a:lstStyle>
            <a:lvl1pPr algn="ctr">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286000" y="3689295"/>
            <a:ext cx="4283060" cy="533400"/>
          </a:xfrm>
        </p:spPr>
        <p:txBody>
          <a:bodyPr/>
          <a:lstStyle>
            <a:lvl1pPr>
              <a:defRPr/>
            </a:lvl1pPr>
          </a:lstStyle>
          <a:p>
            <a:pPr lvl="0"/>
            <a:r>
              <a:rPr lang="en-US" dirty="0" smtClean="0"/>
              <a:t>Click to edit Master text styles</a:t>
            </a:r>
          </a:p>
        </p:txBody>
      </p:sp>
      <p:sp>
        <p:nvSpPr>
          <p:cNvPr id="5" name="Slide Number Placeholder 5"/>
          <p:cNvSpPr txBox="1">
            <a:spLocks/>
          </p:cNvSpPr>
          <p:nvPr userDrawn="1"/>
        </p:nvSpPr>
        <p:spPr>
          <a:xfrm>
            <a:off x="8323942" y="6291943"/>
            <a:ext cx="602343" cy="293913"/>
          </a:xfrm>
          <a:prstGeom prst="rect">
            <a:avLst/>
          </a:prstGeom>
        </p:spPr>
        <p:txBody>
          <a:bodyPr/>
          <a:lstStyle>
            <a:defPPr>
              <a:defRPr lang="en-US"/>
            </a:defPPr>
            <a:lvl1pPr marL="0" algn="l" defTabSz="914400" rtl="0" eaLnBrk="1" latinLnBrk="0" hangingPunct="1">
              <a:defRPr sz="2000" b="0" kern="1200">
                <a:solidFill>
                  <a:schemeClr val="tx1"/>
                </a:solidFill>
                <a:latin typeface="Franklin Gothic Medium"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B85148-DB98-4269-ACE6-2DF49F9918C9}"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639507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08E24-CD6D-F245-BA50-44436EA38975}" type="datetimeFigureOut">
              <a:rPr lang="en-US" smtClean="0"/>
              <a:t>9/30/2014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CB78FB-1415-9B4D-996E-11F146E2B0ED}" type="slidenum">
              <a:rPr lang="en-US" smtClean="0"/>
              <a:t>‹#›</a:t>
            </a:fld>
            <a:endParaRPr lang="en-US"/>
          </a:p>
        </p:txBody>
      </p:sp>
    </p:spTree>
    <p:extLst>
      <p:ext uri="{BB962C8B-B14F-4D97-AF65-F5344CB8AC3E}">
        <p14:creationId xmlns:p14="http://schemas.microsoft.com/office/powerpoint/2010/main" val="32907864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defTabSz="914400"/>
            <a:fld id="{E91A8F5D-09CF-4B12-BCB2-FCB998BDD8B8}" type="datetimeFigureOut">
              <a:rPr lang="en-US" smtClean="0">
                <a:solidFill>
                  <a:prstClr val="black">
                    <a:tint val="75000"/>
                  </a:prstClr>
                </a:solidFill>
              </a:rPr>
              <a:pPr defTabSz="914400"/>
              <a:t>9/30/2014</a:t>
            </a:fld>
            <a:endParaRPr lang="en-US">
              <a:solidFill>
                <a:prstClr val="black">
                  <a:tint val="75000"/>
                </a:prstClr>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defTabSz="914400"/>
            <a:endParaRPr lang="en-US">
              <a:solidFill>
                <a:prstClr val="black">
                  <a:tint val="75000"/>
                </a:prstClr>
              </a:solidFill>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defTabSz="914400"/>
            <a:fld id="{16339C3C-0F6E-4C9D-9BD6-336196307036}"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2907352708"/>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defTabSz="914400"/>
            <a:fld id="{EF3C2F90-AF55-4721-B57A-3E9E907EFA96}" type="datetimeFigureOut">
              <a:rPr lang="en-US" smtClean="0">
                <a:solidFill>
                  <a:prstClr val="black">
                    <a:tint val="75000"/>
                  </a:prstClr>
                </a:solidFill>
              </a:rPr>
              <a:pPr defTabSz="914400"/>
              <a:t>9/30/2014</a:t>
            </a:fld>
            <a:endParaRPr lang="en-US">
              <a:solidFill>
                <a:prstClr val="black">
                  <a:tint val="75000"/>
                </a:prstClr>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defTabSz="914400"/>
            <a:endParaRPr lang="en-US">
              <a:solidFill>
                <a:prstClr val="black">
                  <a:tint val="75000"/>
                </a:prstClr>
              </a:solidFill>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defTabSz="914400"/>
            <a:fld id="{277CC54B-F56B-44F2-8EAB-AB16C6971E62}"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24616981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5" name="Group 4"/>
          <p:cNvGrpSpPr/>
          <p:nvPr/>
        </p:nvGrpSpPr>
        <p:grpSpPr>
          <a:xfrm>
            <a:off x="-7257" y="0"/>
            <a:ext cx="9153144" cy="4284096"/>
            <a:chOff x="-7257" y="0"/>
            <a:chExt cx="9153144" cy="4284096"/>
          </a:xfrm>
          <a:solidFill>
            <a:schemeClr val="accent4">
              <a:lumMod val="50000"/>
            </a:schemeClr>
          </a:solidFill>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b="93462"/>
            <a:stretch/>
          </p:blipFill>
          <p:spPr>
            <a:xfrm>
              <a:off x="377" y="0"/>
              <a:ext cx="9143245" cy="259435"/>
            </a:xfrm>
            <a:prstGeom prst="rect">
              <a:avLst/>
            </a:prstGeom>
            <a:grpFill/>
          </p:spPr>
        </p:pic>
        <p:sp>
          <p:nvSpPr>
            <p:cNvPr id="6" name="Freeform 5"/>
            <p:cNvSpPr/>
            <p:nvPr userDrawn="1"/>
          </p:nvSpPr>
          <p:spPr>
            <a:xfrm>
              <a:off x="-7257" y="3824402"/>
              <a:ext cx="9153144" cy="459694"/>
            </a:xfrm>
            <a:custGeom>
              <a:avLst/>
              <a:gdLst>
                <a:gd name="connsiteX0" fmla="*/ 0 w 9158514"/>
                <a:gd name="connsiteY0" fmla="*/ 246743 h 464457"/>
                <a:gd name="connsiteX1" fmla="*/ 2024743 w 9158514"/>
                <a:gd name="connsiteY1" fmla="*/ 246743 h 464457"/>
                <a:gd name="connsiteX2" fmla="*/ 2256971 w 9158514"/>
                <a:gd name="connsiteY2" fmla="*/ 464457 h 464457"/>
                <a:gd name="connsiteX3" fmla="*/ 9158514 w 9158514"/>
                <a:gd name="connsiteY3" fmla="*/ 464457 h 464457"/>
                <a:gd name="connsiteX4" fmla="*/ 9158514 w 9158514"/>
                <a:gd name="connsiteY4" fmla="*/ 0 h 464457"/>
                <a:gd name="connsiteX5" fmla="*/ 7257 w 9158514"/>
                <a:gd name="connsiteY5" fmla="*/ 0 h 464457"/>
                <a:gd name="connsiteX6" fmla="*/ 0 w 9158514"/>
                <a:gd name="connsiteY6" fmla="*/ 246743 h 464457"/>
                <a:gd name="connsiteX0" fmla="*/ 7043 w 9165557"/>
                <a:gd name="connsiteY0" fmla="*/ 246743 h 464457"/>
                <a:gd name="connsiteX1" fmla="*/ 2031786 w 9165557"/>
                <a:gd name="connsiteY1" fmla="*/ 246743 h 464457"/>
                <a:gd name="connsiteX2" fmla="*/ 2264014 w 9165557"/>
                <a:gd name="connsiteY2" fmla="*/ 464457 h 464457"/>
                <a:gd name="connsiteX3" fmla="*/ 9165557 w 9165557"/>
                <a:gd name="connsiteY3" fmla="*/ 464457 h 464457"/>
                <a:gd name="connsiteX4" fmla="*/ 9165557 w 9165557"/>
                <a:gd name="connsiteY4" fmla="*/ 0 h 464457"/>
                <a:gd name="connsiteX5" fmla="*/ 0 w 9165557"/>
                <a:gd name="connsiteY5" fmla="*/ 4763 h 464457"/>
                <a:gd name="connsiteX6" fmla="*/ 7043 w 9165557"/>
                <a:gd name="connsiteY6" fmla="*/ 246743 h 464457"/>
                <a:gd name="connsiteX0" fmla="*/ 2276 w 9160790"/>
                <a:gd name="connsiteY0" fmla="*/ 246743 h 464457"/>
                <a:gd name="connsiteX1" fmla="*/ 2027019 w 9160790"/>
                <a:gd name="connsiteY1" fmla="*/ 246743 h 464457"/>
                <a:gd name="connsiteX2" fmla="*/ 2259247 w 9160790"/>
                <a:gd name="connsiteY2" fmla="*/ 464457 h 464457"/>
                <a:gd name="connsiteX3" fmla="*/ 9160790 w 9160790"/>
                <a:gd name="connsiteY3" fmla="*/ 464457 h 464457"/>
                <a:gd name="connsiteX4" fmla="*/ 9160790 w 9160790"/>
                <a:gd name="connsiteY4" fmla="*/ 0 h 464457"/>
                <a:gd name="connsiteX5" fmla="*/ 0 w 9160790"/>
                <a:gd name="connsiteY5" fmla="*/ 4763 h 464457"/>
                <a:gd name="connsiteX6" fmla="*/ 2276 w 9160790"/>
                <a:gd name="connsiteY6" fmla="*/ 246743 h 464457"/>
                <a:gd name="connsiteX0" fmla="*/ 2276 w 9160790"/>
                <a:gd name="connsiteY0" fmla="*/ 241980 h 459694"/>
                <a:gd name="connsiteX1" fmla="*/ 2027019 w 9160790"/>
                <a:gd name="connsiteY1" fmla="*/ 241980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241980 h 459694"/>
                <a:gd name="connsiteX0" fmla="*/ 2276 w 9160790"/>
                <a:gd name="connsiteY0" fmla="*/ 241980 h 459694"/>
                <a:gd name="connsiteX1" fmla="*/ 1886792 w 9160790"/>
                <a:gd name="connsiteY1" fmla="*/ 116619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241980 h 459694"/>
                <a:gd name="connsiteX0" fmla="*/ 2276 w 9160790"/>
                <a:gd name="connsiteY0" fmla="*/ 241980 h 459694"/>
                <a:gd name="connsiteX1" fmla="*/ 1891558 w 9160790"/>
                <a:gd name="connsiteY1" fmla="*/ 121381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241980 h 459694"/>
                <a:gd name="connsiteX0" fmla="*/ 2276 w 9160790"/>
                <a:gd name="connsiteY0" fmla="*/ 122918 h 459694"/>
                <a:gd name="connsiteX1" fmla="*/ 1891558 w 9160790"/>
                <a:gd name="connsiteY1" fmla="*/ 121381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22918 h 459694"/>
                <a:gd name="connsiteX0" fmla="*/ 2276 w 9160790"/>
                <a:gd name="connsiteY0" fmla="*/ 122918 h 459694"/>
                <a:gd name="connsiteX1" fmla="*/ 1917774 w 9160790"/>
                <a:gd name="connsiteY1" fmla="*/ 145194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22918 h 459694"/>
                <a:gd name="connsiteX0" fmla="*/ 2276 w 9160790"/>
                <a:gd name="connsiteY0" fmla="*/ 144349 h 459694"/>
                <a:gd name="connsiteX1" fmla="*/ 1917774 w 9160790"/>
                <a:gd name="connsiteY1" fmla="*/ 145194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44349 h 459694"/>
                <a:gd name="connsiteX0" fmla="*/ 2276 w 9160790"/>
                <a:gd name="connsiteY0" fmla="*/ 144349 h 459694"/>
                <a:gd name="connsiteX1" fmla="*/ 1917774 w 9160790"/>
                <a:gd name="connsiteY1" fmla="*/ 145194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44349 h 459694"/>
                <a:gd name="connsiteX0" fmla="*/ 2276 w 9160790"/>
                <a:gd name="connsiteY0" fmla="*/ 144349 h 459694"/>
                <a:gd name="connsiteX1" fmla="*/ 1917774 w 9160790"/>
                <a:gd name="connsiteY1" fmla="*/ 145194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44349 h 459694"/>
                <a:gd name="connsiteX0" fmla="*/ 2276 w 9160790"/>
                <a:gd name="connsiteY0" fmla="*/ 144349 h 459694"/>
                <a:gd name="connsiteX1" fmla="*/ 1917774 w 9160790"/>
                <a:gd name="connsiteY1" fmla="*/ 142813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44349 h 45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0790" h="459694">
                  <a:moveTo>
                    <a:pt x="2276" y="144349"/>
                  </a:moveTo>
                  <a:lnTo>
                    <a:pt x="1917774" y="142813"/>
                  </a:lnTo>
                  <a:lnTo>
                    <a:pt x="2259247" y="459694"/>
                  </a:lnTo>
                  <a:lnTo>
                    <a:pt x="9160790" y="459694"/>
                  </a:lnTo>
                  <a:lnTo>
                    <a:pt x="9160790" y="2381"/>
                  </a:lnTo>
                  <a:lnTo>
                    <a:pt x="0" y="0"/>
                  </a:lnTo>
                  <a:cubicBezTo>
                    <a:pt x="759" y="80660"/>
                    <a:pt x="1517" y="63689"/>
                    <a:pt x="2276" y="144349"/>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grpSp>
      <p:sp>
        <p:nvSpPr>
          <p:cNvPr id="2" name="Title 1"/>
          <p:cNvSpPr>
            <a:spLocks noGrp="1"/>
          </p:cNvSpPr>
          <p:nvPr>
            <p:ph type="ctrTitle"/>
          </p:nvPr>
        </p:nvSpPr>
        <p:spPr>
          <a:xfrm>
            <a:off x="2286000" y="4595647"/>
            <a:ext cx="5810063" cy="512381"/>
          </a:xfrm>
        </p:spPr>
        <p:txBody>
          <a:bodyPr>
            <a:noAutofit/>
          </a:bodyPr>
          <a:lstStyle>
            <a:lvl1pPr>
              <a:lnSpc>
                <a:spcPts val="2600"/>
              </a:lnSpc>
              <a:defRPr sz="2400" b="1" cap="none" baseline="0">
                <a:solidFill>
                  <a:schemeClr val="tx1"/>
                </a:solidFill>
                <a:latin typeface="Franklin Gothic Medium" pitchFamily="34" charset="0"/>
                <a:cs typeface="Arial"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286000" y="5135460"/>
            <a:ext cx="5804620" cy="401242"/>
          </a:xfrm>
        </p:spPr>
        <p:txBody>
          <a:bodyPr>
            <a:noAutofit/>
          </a:bodyPr>
          <a:lstStyle>
            <a:lvl1pPr marL="0" indent="0" algn="l">
              <a:spcBef>
                <a:spcPts val="0"/>
              </a:spcBef>
              <a:buNone/>
              <a:defRPr sz="1800" b="0" baseline="0">
                <a:solidFill>
                  <a:schemeClr val="accent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Text Placeholder 7"/>
          <p:cNvSpPr>
            <a:spLocks noGrp="1"/>
          </p:cNvSpPr>
          <p:nvPr>
            <p:ph type="body" sz="quarter" idx="10"/>
          </p:nvPr>
        </p:nvSpPr>
        <p:spPr>
          <a:xfrm>
            <a:off x="2285999" y="5733288"/>
            <a:ext cx="5809593" cy="283464"/>
          </a:xfrm>
        </p:spPr>
        <p:txBody>
          <a:bodyPr anchor="ctr" anchorCtr="0">
            <a:noAutofit/>
          </a:bodyPr>
          <a:lstStyle>
            <a:lvl1pPr marL="0" marR="0" indent="0" algn="l" defTabSz="914400" rtl="0" eaLnBrk="1" fontAlgn="auto" latinLnBrk="0" hangingPunct="1">
              <a:lnSpc>
                <a:spcPct val="100000"/>
              </a:lnSpc>
              <a:spcBef>
                <a:spcPts val="0"/>
              </a:spcBef>
              <a:spcAft>
                <a:spcPts val="0"/>
              </a:spcAft>
              <a:buClr>
                <a:schemeClr val="tx2"/>
              </a:buClr>
              <a:buSzTx/>
              <a:buFont typeface="Arial"/>
              <a:buNone/>
              <a:tabLst/>
              <a:defRPr sz="1200">
                <a:solidFill>
                  <a:schemeClr val="tx1"/>
                </a:solidFill>
                <a:latin typeface="Franklin Gothic Medium" pitchFamily="34" charset="0"/>
              </a:defRPr>
            </a:lvl1pPr>
            <a:lvl2pPr marL="342900" indent="0">
              <a:buNone/>
              <a:defRPr sz="1100"/>
            </a:lvl2pPr>
            <a:lvl3pPr marL="742950" indent="0">
              <a:buNone/>
              <a:defRPr sz="1100"/>
            </a:lvl3pPr>
            <a:lvl4pPr marL="1028700" indent="0">
              <a:buNone/>
              <a:defRPr sz="1100"/>
            </a:lvl4pPr>
            <a:lvl5pPr marL="1828800" indent="0">
              <a:buNone/>
              <a:defRPr sz="1100"/>
            </a:lvl5pPr>
          </a:lstStyle>
          <a:p>
            <a:pPr marL="0" marR="0" lvl="0" indent="0" algn="l" defTabSz="914400" rtl="0" eaLnBrk="1" fontAlgn="auto" latinLnBrk="0" hangingPunct="1">
              <a:lnSpc>
                <a:spcPct val="100000"/>
              </a:lnSpc>
              <a:spcBef>
                <a:spcPts val="0"/>
              </a:spcBef>
              <a:spcAft>
                <a:spcPts val="0"/>
              </a:spcAft>
              <a:buClr>
                <a:schemeClr val="tx2"/>
              </a:buClr>
              <a:buSzTx/>
              <a:buFont typeface="Arial"/>
              <a:buNone/>
              <a:tabLst/>
              <a:defRPr/>
            </a:pPr>
            <a:r>
              <a:rPr lang="en-US" smtClean="0"/>
              <a:t>Click to edit Master text styles</a:t>
            </a:r>
          </a:p>
        </p:txBody>
      </p:sp>
      <p:pic>
        <p:nvPicPr>
          <p:cNvPr id="9" name="Picture 4" descr="http://bigdatawg.nist.gov/NISTBigDataBanner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43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896362"/>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2800">
                <a:solidFill>
                  <a:schemeClr val="tx1"/>
                </a:solidFill>
                <a:latin typeface="Franklin Gothic Dem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828800"/>
            <a:ext cx="8229600" cy="4114800"/>
          </a:xfrm>
        </p:spPr>
        <p:txBody>
          <a:bodyPr>
            <a:noAutofit/>
          </a:bodyPr>
          <a:lstStyle>
            <a:lvl1pPr marL="231775" indent="-231775">
              <a:defRPr sz="2200">
                <a:latin typeface="Franklin Gothic Medium" pitchFamily="34" charset="0"/>
              </a:defRPr>
            </a:lvl1pPr>
            <a:lvl2pPr>
              <a:defRPr sz="2000">
                <a:latin typeface="Franklin Gothic Medium" pitchFamily="34" charset="0"/>
              </a:defRPr>
            </a:lvl2pPr>
            <a:lvl3pPr>
              <a:defRPr sz="1800">
                <a:latin typeface="Franklin Gothic Medium" pitchFamily="34" charset="0"/>
              </a:defRPr>
            </a:lvl3pPr>
            <a:lvl4pPr>
              <a:buClr>
                <a:schemeClr val="bg1">
                  <a:lumMod val="75000"/>
                </a:schemeClr>
              </a:buClr>
              <a:defRPr sz="1600">
                <a:latin typeface="Franklin Gothic Medium" pitchFamily="34" charset="0"/>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12"/>
          </p:nvPr>
        </p:nvSpPr>
        <p:spPr>
          <a:xfrm>
            <a:off x="8323942" y="6291943"/>
            <a:ext cx="645887" cy="293913"/>
          </a:xfrm>
          <a:prstGeom prst="rect">
            <a:avLst/>
          </a:prstGeom>
        </p:spPr>
        <p:txBody>
          <a:bodyPr/>
          <a:lstStyle>
            <a:lvl1pPr>
              <a:defRPr sz="2000" b="0">
                <a:solidFill>
                  <a:schemeClr val="tx1"/>
                </a:solidFill>
                <a:latin typeface="Arial" panose="020B0604020202020204" pitchFamily="34" charset="0"/>
                <a:cs typeface="Arial" panose="020B0604020202020204" pitchFamily="34" charset="0"/>
              </a:defRPr>
            </a:lvl1pPr>
          </a:lstStyle>
          <a:p>
            <a:pPr defTabSz="914400"/>
            <a:fld id="{C4B85148-DB98-4269-ACE6-2DF49F9918C9}"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1110069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1744490"/>
            <a:ext cx="6111860" cy="566924"/>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286000" y="3689295"/>
            <a:ext cx="4283060" cy="533400"/>
          </a:xfrm>
        </p:spPr>
        <p:txBody>
          <a:bodyPr/>
          <a:lstStyle>
            <a:lvl1pPr>
              <a:defRPr/>
            </a:lvl1pPr>
          </a:lstStyle>
          <a:p>
            <a:pPr lvl="0"/>
            <a:r>
              <a:rPr lang="en-US" dirty="0" smtClean="0"/>
              <a:t>Click to edit Master text styles</a:t>
            </a:r>
          </a:p>
        </p:txBody>
      </p:sp>
      <p:sp>
        <p:nvSpPr>
          <p:cNvPr id="4" name="Slide Number Placeholder 5"/>
          <p:cNvSpPr>
            <a:spLocks noGrp="1"/>
          </p:cNvSpPr>
          <p:nvPr>
            <p:ph type="sldNum" sz="quarter" idx="12"/>
          </p:nvPr>
        </p:nvSpPr>
        <p:spPr>
          <a:xfrm>
            <a:off x="8323943" y="6291943"/>
            <a:ext cx="460828" cy="293913"/>
          </a:xfrm>
          <a:prstGeom prst="rect">
            <a:avLst/>
          </a:prstGeom>
        </p:spPr>
        <p:txBody>
          <a:bodyPr/>
          <a:lstStyle>
            <a:lvl1pPr>
              <a:defRPr sz="2000" b="0">
                <a:solidFill>
                  <a:schemeClr val="tx1"/>
                </a:solidFill>
                <a:latin typeface="Franklin Gothic Medium" pitchFamily="34" charset="0"/>
              </a:defRPr>
            </a:lvl1pPr>
          </a:lstStyle>
          <a:p>
            <a:pPr defTabSz="914400"/>
            <a:fld id="{C4B85148-DB98-4269-ACE6-2DF49F9918C9}"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12089076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371600" y="1744490"/>
            <a:ext cx="6111860" cy="566924"/>
          </a:xfrm>
        </p:spPr>
        <p:txBody>
          <a:bodyPr/>
          <a:lstStyle>
            <a:lvl1pPr algn="ctr">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286000" y="3689295"/>
            <a:ext cx="4283060" cy="533400"/>
          </a:xfrm>
        </p:spPr>
        <p:txBody>
          <a:bodyPr/>
          <a:lstStyle>
            <a:lvl1pPr>
              <a:defRPr/>
            </a:lvl1pPr>
          </a:lstStyle>
          <a:p>
            <a:pPr lvl="0"/>
            <a:r>
              <a:rPr lang="en-US" dirty="0" smtClean="0"/>
              <a:t>Click to edit Master text styles</a:t>
            </a:r>
          </a:p>
        </p:txBody>
      </p:sp>
      <p:sp>
        <p:nvSpPr>
          <p:cNvPr id="5" name="Slide Number Placeholder 5"/>
          <p:cNvSpPr txBox="1">
            <a:spLocks/>
          </p:cNvSpPr>
          <p:nvPr userDrawn="1"/>
        </p:nvSpPr>
        <p:spPr>
          <a:xfrm>
            <a:off x="8323943" y="6291943"/>
            <a:ext cx="460828" cy="293913"/>
          </a:xfrm>
          <a:prstGeom prst="rect">
            <a:avLst/>
          </a:prstGeom>
        </p:spPr>
        <p:txBody>
          <a:bodyPr/>
          <a:lstStyle>
            <a:defPPr>
              <a:defRPr lang="en-US"/>
            </a:defPPr>
            <a:lvl1pPr marL="0" algn="l" defTabSz="914400" rtl="0" eaLnBrk="1" latinLnBrk="0" hangingPunct="1">
              <a:defRPr sz="2000" b="0" kern="1200">
                <a:solidFill>
                  <a:schemeClr val="tx1"/>
                </a:solidFill>
                <a:latin typeface="Franklin Gothic Medium"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B85148-DB98-4269-ACE6-2DF49F9918C9}"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788369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371600" y="1744490"/>
            <a:ext cx="6111860" cy="566924"/>
          </a:xfrm>
        </p:spPr>
        <p:txBody>
          <a:bodyPr/>
          <a:lstStyle>
            <a:lvl1pPr algn="ctr">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286000" y="3689295"/>
            <a:ext cx="4283060" cy="533400"/>
          </a:xfrm>
        </p:spPr>
        <p:txBody>
          <a:bodyPr/>
          <a:lstStyle>
            <a:lvl1pPr>
              <a:defRPr/>
            </a:lvl1pPr>
          </a:lstStyle>
          <a:p>
            <a:pPr lvl="0"/>
            <a:r>
              <a:rPr lang="en-US" dirty="0" smtClean="0"/>
              <a:t>Click to edit Master text styles</a:t>
            </a:r>
          </a:p>
        </p:txBody>
      </p:sp>
      <p:sp>
        <p:nvSpPr>
          <p:cNvPr id="5" name="Slide Number Placeholder 5"/>
          <p:cNvSpPr txBox="1">
            <a:spLocks/>
          </p:cNvSpPr>
          <p:nvPr userDrawn="1"/>
        </p:nvSpPr>
        <p:spPr>
          <a:xfrm>
            <a:off x="8323942" y="6291943"/>
            <a:ext cx="602343" cy="293913"/>
          </a:xfrm>
          <a:prstGeom prst="rect">
            <a:avLst/>
          </a:prstGeom>
        </p:spPr>
        <p:txBody>
          <a:bodyPr/>
          <a:lstStyle>
            <a:defPPr>
              <a:defRPr lang="en-US"/>
            </a:defPPr>
            <a:lvl1pPr marL="0" algn="l" defTabSz="914400" rtl="0" eaLnBrk="1" latinLnBrk="0" hangingPunct="1">
              <a:defRPr sz="2000" b="0" kern="1200">
                <a:solidFill>
                  <a:schemeClr val="tx1"/>
                </a:solidFill>
                <a:latin typeface="Franklin Gothic Medium"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B85148-DB98-4269-ACE6-2DF49F9918C9}"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8157634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defTabSz="914400"/>
            <a:fld id="{E91A8F5D-09CF-4B12-BCB2-FCB998BDD8B8}" type="datetimeFigureOut">
              <a:rPr lang="en-US" smtClean="0">
                <a:solidFill>
                  <a:prstClr val="black">
                    <a:tint val="75000"/>
                  </a:prstClr>
                </a:solidFill>
              </a:rPr>
              <a:pPr defTabSz="914400"/>
              <a:t>9/30/2014</a:t>
            </a:fld>
            <a:endParaRPr lang="en-US">
              <a:solidFill>
                <a:prstClr val="black">
                  <a:tint val="75000"/>
                </a:prstClr>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defTabSz="914400"/>
            <a:endParaRPr lang="en-US">
              <a:solidFill>
                <a:prstClr val="black">
                  <a:tint val="75000"/>
                </a:prstClr>
              </a:solidFill>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defTabSz="914400"/>
            <a:fld id="{16339C3C-0F6E-4C9D-9BD6-336196307036}"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3931687101"/>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defTabSz="914400"/>
            <a:fld id="{EF3C2F90-AF55-4721-B57A-3E9E907EFA96}" type="datetimeFigureOut">
              <a:rPr lang="en-US" smtClean="0">
                <a:solidFill>
                  <a:prstClr val="black">
                    <a:tint val="75000"/>
                  </a:prstClr>
                </a:solidFill>
              </a:rPr>
              <a:pPr defTabSz="914400"/>
              <a:t>9/30/2014</a:t>
            </a:fld>
            <a:endParaRPr lang="en-US">
              <a:solidFill>
                <a:prstClr val="black">
                  <a:tint val="75000"/>
                </a:prstClr>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defTabSz="914400"/>
            <a:endParaRPr lang="en-US">
              <a:solidFill>
                <a:prstClr val="black">
                  <a:tint val="75000"/>
                </a:prstClr>
              </a:solidFill>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defTabSz="914400"/>
            <a:fld id="{277CC54B-F56B-44F2-8EAB-AB16C6971E62}"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3292671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5" name="Group 4"/>
          <p:cNvGrpSpPr/>
          <p:nvPr/>
        </p:nvGrpSpPr>
        <p:grpSpPr>
          <a:xfrm>
            <a:off x="-7257" y="0"/>
            <a:ext cx="9153144" cy="4284096"/>
            <a:chOff x="-7257" y="0"/>
            <a:chExt cx="9153144" cy="4284096"/>
          </a:xfrm>
          <a:solidFill>
            <a:schemeClr val="accent4">
              <a:lumMod val="50000"/>
            </a:schemeClr>
          </a:solidFill>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b="93462"/>
            <a:stretch/>
          </p:blipFill>
          <p:spPr>
            <a:xfrm>
              <a:off x="377" y="0"/>
              <a:ext cx="9143245" cy="259435"/>
            </a:xfrm>
            <a:prstGeom prst="rect">
              <a:avLst/>
            </a:prstGeom>
            <a:grpFill/>
          </p:spPr>
        </p:pic>
        <p:sp>
          <p:nvSpPr>
            <p:cNvPr id="6" name="Freeform 5"/>
            <p:cNvSpPr/>
            <p:nvPr userDrawn="1"/>
          </p:nvSpPr>
          <p:spPr>
            <a:xfrm>
              <a:off x="-7257" y="3824402"/>
              <a:ext cx="9153144" cy="459694"/>
            </a:xfrm>
            <a:custGeom>
              <a:avLst/>
              <a:gdLst>
                <a:gd name="connsiteX0" fmla="*/ 0 w 9158514"/>
                <a:gd name="connsiteY0" fmla="*/ 246743 h 464457"/>
                <a:gd name="connsiteX1" fmla="*/ 2024743 w 9158514"/>
                <a:gd name="connsiteY1" fmla="*/ 246743 h 464457"/>
                <a:gd name="connsiteX2" fmla="*/ 2256971 w 9158514"/>
                <a:gd name="connsiteY2" fmla="*/ 464457 h 464457"/>
                <a:gd name="connsiteX3" fmla="*/ 9158514 w 9158514"/>
                <a:gd name="connsiteY3" fmla="*/ 464457 h 464457"/>
                <a:gd name="connsiteX4" fmla="*/ 9158514 w 9158514"/>
                <a:gd name="connsiteY4" fmla="*/ 0 h 464457"/>
                <a:gd name="connsiteX5" fmla="*/ 7257 w 9158514"/>
                <a:gd name="connsiteY5" fmla="*/ 0 h 464457"/>
                <a:gd name="connsiteX6" fmla="*/ 0 w 9158514"/>
                <a:gd name="connsiteY6" fmla="*/ 246743 h 464457"/>
                <a:gd name="connsiteX0" fmla="*/ 7043 w 9165557"/>
                <a:gd name="connsiteY0" fmla="*/ 246743 h 464457"/>
                <a:gd name="connsiteX1" fmla="*/ 2031786 w 9165557"/>
                <a:gd name="connsiteY1" fmla="*/ 246743 h 464457"/>
                <a:gd name="connsiteX2" fmla="*/ 2264014 w 9165557"/>
                <a:gd name="connsiteY2" fmla="*/ 464457 h 464457"/>
                <a:gd name="connsiteX3" fmla="*/ 9165557 w 9165557"/>
                <a:gd name="connsiteY3" fmla="*/ 464457 h 464457"/>
                <a:gd name="connsiteX4" fmla="*/ 9165557 w 9165557"/>
                <a:gd name="connsiteY4" fmla="*/ 0 h 464457"/>
                <a:gd name="connsiteX5" fmla="*/ 0 w 9165557"/>
                <a:gd name="connsiteY5" fmla="*/ 4763 h 464457"/>
                <a:gd name="connsiteX6" fmla="*/ 7043 w 9165557"/>
                <a:gd name="connsiteY6" fmla="*/ 246743 h 464457"/>
                <a:gd name="connsiteX0" fmla="*/ 2276 w 9160790"/>
                <a:gd name="connsiteY0" fmla="*/ 246743 h 464457"/>
                <a:gd name="connsiteX1" fmla="*/ 2027019 w 9160790"/>
                <a:gd name="connsiteY1" fmla="*/ 246743 h 464457"/>
                <a:gd name="connsiteX2" fmla="*/ 2259247 w 9160790"/>
                <a:gd name="connsiteY2" fmla="*/ 464457 h 464457"/>
                <a:gd name="connsiteX3" fmla="*/ 9160790 w 9160790"/>
                <a:gd name="connsiteY3" fmla="*/ 464457 h 464457"/>
                <a:gd name="connsiteX4" fmla="*/ 9160790 w 9160790"/>
                <a:gd name="connsiteY4" fmla="*/ 0 h 464457"/>
                <a:gd name="connsiteX5" fmla="*/ 0 w 9160790"/>
                <a:gd name="connsiteY5" fmla="*/ 4763 h 464457"/>
                <a:gd name="connsiteX6" fmla="*/ 2276 w 9160790"/>
                <a:gd name="connsiteY6" fmla="*/ 246743 h 464457"/>
                <a:gd name="connsiteX0" fmla="*/ 2276 w 9160790"/>
                <a:gd name="connsiteY0" fmla="*/ 241980 h 459694"/>
                <a:gd name="connsiteX1" fmla="*/ 2027019 w 9160790"/>
                <a:gd name="connsiteY1" fmla="*/ 241980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241980 h 459694"/>
                <a:gd name="connsiteX0" fmla="*/ 2276 w 9160790"/>
                <a:gd name="connsiteY0" fmla="*/ 241980 h 459694"/>
                <a:gd name="connsiteX1" fmla="*/ 1886792 w 9160790"/>
                <a:gd name="connsiteY1" fmla="*/ 116619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241980 h 459694"/>
                <a:gd name="connsiteX0" fmla="*/ 2276 w 9160790"/>
                <a:gd name="connsiteY0" fmla="*/ 241980 h 459694"/>
                <a:gd name="connsiteX1" fmla="*/ 1891558 w 9160790"/>
                <a:gd name="connsiteY1" fmla="*/ 121381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241980 h 459694"/>
                <a:gd name="connsiteX0" fmla="*/ 2276 w 9160790"/>
                <a:gd name="connsiteY0" fmla="*/ 122918 h 459694"/>
                <a:gd name="connsiteX1" fmla="*/ 1891558 w 9160790"/>
                <a:gd name="connsiteY1" fmla="*/ 121381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22918 h 459694"/>
                <a:gd name="connsiteX0" fmla="*/ 2276 w 9160790"/>
                <a:gd name="connsiteY0" fmla="*/ 122918 h 459694"/>
                <a:gd name="connsiteX1" fmla="*/ 1917774 w 9160790"/>
                <a:gd name="connsiteY1" fmla="*/ 145194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22918 h 459694"/>
                <a:gd name="connsiteX0" fmla="*/ 2276 w 9160790"/>
                <a:gd name="connsiteY0" fmla="*/ 144349 h 459694"/>
                <a:gd name="connsiteX1" fmla="*/ 1917774 w 9160790"/>
                <a:gd name="connsiteY1" fmla="*/ 145194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44349 h 459694"/>
                <a:gd name="connsiteX0" fmla="*/ 2276 w 9160790"/>
                <a:gd name="connsiteY0" fmla="*/ 144349 h 459694"/>
                <a:gd name="connsiteX1" fmla="*/ 1917774 w 9160790"/>
                <a:gd name="connsiteY1" fmla="*/ 145194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44349 h 459694"/>
                <a:gd name="connsiteX0" fmla="*/ 2276 w 9160790"/>
                <a:gd name="connsiteY0" fmla="*/ 144349 h 459694"/>
                <a:gd name="connsiteX1" fmla="*/ 1917774 w 9160790"/>
                <a:gd name="connsiteY1" fmla="*/ 145194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44349 h 459694"/>
                <a:gd name="connsiteX0" fmla="*/ 2276 w 9160790"/>
                <a:gd name="connsiteY0" fmla="*/ 144349 h 459694"/>
                <a:gd name="connsiteX1" fmla="*/ 1917774 w 9160790"/>
                <a:gd name="connsiteY1" fmla="*/ 142813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44349 h 45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0790" h="459694">
                  <a:moveTo>
                    <a:pt x="2276" y="144349"/>
                  </a:moveTo>
                  <a:lnTo>
                    <a:pt x="1917774" y="142813"/>
                  </a:lnTo>
                  <a:lnTo>
                    <a:pt x="2259247" y="459694"/>
                  </a:lnTo>
                  <a:lnTo>
                    <a:pt x="9160790" y="459694"/>
                  </a:lnTo>
                  <a:lnTo>
                    <a:pt x="9160790" y="2381"/>
                  </a:lnTo>
                  <a:lnTo>
                    <a:pt x="0" y="0"/>
                  </a:lnTo>
                  <a:cubicBezTo>
                    <a:pt x="759" y="80660"/>
                    <a:pt x="1517" y="63689"/>
                    <a:pt x="2276" y="144349"/>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grpSp>
      <p:sp>
        <p:nvSpPr>
          <p:cNvPr id="2" name="Title 1"/>
          <p:cNvSpPr>
            <a:spLocks noGrp="1"/>
          </p:cNvSpPr>
          <p:nvPr>
            <p:ph type="ctrTitle"/>
          </p:nvPr>
        </p:nvSpPr>
        <p:spPr>
          <a:xfrm>
            <a:off x="2286000" y="4595647"/>
            <a:ext cx="5810063" cy="512381"/>
          </a:xfrm>
        </p:spPr>
        <p:txBody>
          <a:bodyPr>
            <a:noAutofit/>
          </a:bodyPr>
          <a:lstStyle>
            <a:lvl1pPr>
              <a:lnSpc>
                <a:spcPts val="2600"/>
              </a:lnSpc>
              <a:defRPr sz="2400" b="1" cap="none" baseline="0">
                <a:solidFill>
                  <a:schemeClr val="tx1"/>
                </a:solidFill>
                <a:latin typeface="Franklin Gothic Medium" pitchFamily="34" charset="0"/>
                <a:cs typeface="Arial"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286000" y="5135460"/>
            <a:ext cx="5804620" cy="401242"/>
          </a:xfrm>
        </p:spPr>
        <p:txBody>
          <a:bodyPr>
            <a:noAutofit/>
          </a:bodyPr>
          <a:lstStyle>
            <a:lvl1pPr marL="0" indent="0" algn="l">
              <a:spcBef>
                <a:spcPts val="0"/>
              </a:spcBef>
              <a:buNone/>
              <a:defRPr sz="1800" b="0" baseline="0">
                <a:solidFill>
                  <a:schemeClr val="accent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Text Placeholder 7"/>
          <p:cNvSpPr>
            <a:spLocks noGrp="1"/>
          </p:cNvSpPr>
          <p:nvPr>
            <p:ph type="body" sz="quarter" idx="10"/>
          </p:nvPr>
        </p:nvSpPr>
        <p:spPr>
          <a:xfrm>
            <a:off x="2285999" y="5733288"/>
            <a:ext cx="5809593" cy="283464"/>
          </a:xfrm>
        </p:spPr>
        <p:txBody>
          <a:bodyPr anchor="ctr" anchorCtr="0">
            <a:noAutofit/>
          </a:bodyPr>
          <a:lstStyle>
            <a:lvl1pPr marL="0" marR="0" indent="0" algn="l" defTabSz="914400" rtl="0" eaLnBrk="1" fontAlgn="auto" latinLnBrk="0" hangingPunct="1">
              <a:lnSpc>
                <a:spcPct val="100000"/>
              </a:lnSpc>
              <a:spcBef>
                <a:spcPts val="0"/>
              </a:spcBef>
              <a:spcAft>
                <a:spcPts val="0"/>
              </a:spcAft>
              <a:buClr>
                <a:schemeClr val="tx2"/>
              </a:buClr>
              <a:buSzTx/>
              <a:buFont typeface="Arial"/>
              <a:buNone/>
              <a:tabLst/>
              <a:defRPr sz="1200">
                <a:solidFill>
                  <a:schemeClr val="tx1"/>
                </a:solidFill>
                <a:latin typeface="Franklin Gothic Medium" pitchFamily="34" charset="0"/>
              </a:defRPr>
            </a:lvl1pPr>
            <a:lvl2pPr marL="342900" indent="0">
              <a:buNone/>
              <a:defRPr sz="1100"/>
            </a:lvl2pPr>
            <a:lvl3pPr marL="742950" indent="0">
              <a:buNone/>
              <a:defRPr sz="1100"/>
            </a:lvl3pPr>
            <a:lvl4pPr marL="1028700" indent="0">
              <a:buNone/>
              <a:defRPr sz="1100"/>
            </a:lvl4pPr>
            <a:lvl5pPr marL="1828800" indent="0">
              <a:buNone/>
              <a:defRPr sz="1100"/>
            </a:lvl5pPr>
          </a:lstStyle>
          <a:p>
            <a:pPr marL="0" marR="0" lvl="0" indent="0" algn="l" defTabSz="914400" rtl="0" eaLnBrk="1" fontAlgn="auto" latinLnBrk="0" hangingPunct="1">
              <a:lnSpc>
                <a:spcPct val="100000"/>
              </a:lnSpc>
              <a:spcBef>
                <a:spcPts val="0"/>
              </a:spcBef>
              <a:spcAft>
                <a:spcPts val="0"/>
              </a:spcAft>
              <a:buClr>
                <a:schemeClr val="tx2"/>
              </a:buClr>
              <a:buSzTx/>
              <a:buFont typeface="Arial"/>
              <a:buNone/>
              <a:tabLst/>
              <a:defRPr/>
            </a:pPr>
            <a:r>
              <a:rPr lang="en-US" smtClean="0"/>
              <a:t>Click to edit Master text styles</a:t>
            </a:r>
          </a:p>
        </p:txBody>
      </p:sp>
      <p:pic>
        <p:nvPicPr>
          <p:cNvPr id="9" name="Picture 4" descr="http://bigdatawg.nist.gov/NISTBigDataBanner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43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09049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08E24-CD6D-F245-BA50-44436EA38975}" type="datetimeFigureOut">
              <a:rPr lang="en-US" smtClean="0"/>
              <a:t>9/30/2014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CB78FB-1415-9B4D-996E-11F146E2B0ED}" type="slidenum">
              <a:rPr lang="en-US" smtClean="0"/>
              <a:t>‹#›</a:t>
            </a:fld>
            <a:endParaRPr lang="en-US"/>
          </a:p>
        </p:txBody>
      </p:sp>
    </p:spTree>
    <p:extLst>
      <p:ext uri="{BB962C8B-B14F-4D97-AF65-F5344CB8AC3E}">
        <p14:creationId xmlns:p14="http://schemas.microsoft.com/office/powerpoint/2010/main" val="165340149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2800">
                <a:solidFill>
                  <a:schemeClr val="tx1"/>
                </a:solidFill>
                <a:latin typeface="Franklin Gothic Dem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828800"/>
            <a:ext cx="8229600" cy="4114800"/>
          </a:xfrm>
        </p:spPr>
        <p:txBody>
          <a:bodyPr>
            <a:noAutofit/>
          </a:bodyPr>
          <a:lstStyle>
            <a:lvl1pPr marL="231775" indent="-231775">
              <a:defRPr sz="2200">
                <a:latin typeface="Franklin Gothic Medium" pitchFamily="34" charset="0"/>
              </a:defRPr>
            </a:lvl1pPr>
            <a:lvl2pPr>
              <a:defRPr sz="2000">
                <a:latin typeface="Franklin Gothic Medium" pitchFamily="34" charset="0"/>
              </a:defRPr>
            </a:lvl2pPr>
            <a:lvl3pPr>
              <a:defRPr sz="1800">
                <a:latin typeface="Franklin Gothic Medium" pitchFamily="34" charset="0"/>
              </a:defRPr>
            </a:lvl3pPr>
            <a:lvl4pPr>
              <a:buClr>
                <a:schemeClr val="bg1">
                  <a:lumMod val="75000"/>
                </a:schemeClr>
              </a:buClr>
              <a:defRPr sz="1600">
                <a:latin typeface="Franklin Gothic Medium" pitchFamily="34" charset="0"/>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12"/>
          </p:nvPr>
        </p:nvSpPr>
        <p:spPr>
          <a:xfrm>
            <a:off x="8323942" y="6291943"/>
            <a:ext cx="645887" cy="293913"/>
          </a:xfrm>
          <a:prstGeom prst="rect">
            <a:avLst/>
          </a:prstGeom>
        </p:spPr>
        <p:txBody>
          <a:bodyPr/>
          <a:lstStyle>
            <a:lvl1pPr>
              <a:defRPr sz="2000" b="0">
                <a:solidFill>
                  <a:schemeClr val="tx1"/>
                </a:solidFill>
                <a:latin typeface="Arial" panose="020B0604020202020204" pitchFamily="34" charset="0"/>
                <a:cs typeface="Arial" panose="020B0604020202020204" pitchFamily="34" charset="0"/>
              </a:defRPr>
            </a:lvl1pPr>
          </a:lstStyle>
          <a:p>
            <a:pPr defTabSz="914400"/>
            <a:fld id="{C4B85148-DB98-4269-ACE6-2DF49F9918C9}"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3534308736"/>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1744490"/>
            <a:ext cx="6111860" cy="566924"/>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286000" y="3689295"/>
            <a:ext cx="4283060" cy="533400"/>
          </a:xfrm>
        </p:spPr>
        <p:txBody>
          <a:bodyPr/>
          <a:lstStyle>
            <a:lvl1pPr>
              <a:defRPr/>
            </a:lvl1pPr>
          </a:lstStyle>
          <a:p>
            <a:pPr lvl="0"/>
            <a:r>
              <a:rPr lang="en-US" dirty="0" smtClean="0"/>
              <a:t>Click to edit Master text styles</a:t>
            </a:r>
          </a:p>
        </p:txBody>
      </p:sp>
      <p:sp>
        <p:nvSpPr>
          <p:cNvPr id="4" name="Slide Number Placeholder 5"/>
          <p:cNvSpPr>
            <a:spLocks noGrp="1"/>
          </p:cNvSpPr>
          <p:nvPr>
            <p:ph type="sldNum" sz="quarter" idx="12"/>
          </p:nvPr>
        </p:nvSpPr>
        <p:spPr>
          <a:xfrm>
            <a:off x="8323943" y="6291943"/>
            <a:ext cx="460828" cy="293913"/>
          </a:xfrm>
          <a:prstGeom prst="rect">
            <a:avLst/>
          </a:prstGeom>
        </p:spPr>
        <p:txBody>
          <a:bodyPr/>
          <a:lstStyle>
            <a:lvl1pPr>
              <a:defRPr sz="2000" b="0">
                <a:solidFill>
                  <a:schemeClr val="tx1"/>
                </a:solidFill>
                <a:latin typeface="Franklin Gothic Medium" pitchFamily="34" charset="0"/>
              </a:defRPr>
            </a:lvl1pPr>
          </a:lstStyle>
          <a:p>
            <a:pPr defTabSz="914400"/>
            <a:fld id="{C4B85148-DB98-4269-ACE6-2DF49F9918C9}"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150862751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solidFill>
                  <a:schemeClr val="tx1"/>
                </a:solidFill>
                <a:latin typeface="Franklin Gothic Dem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828800"/>
            <a:ext cx="8229600" cy="4114800"/>
          </a:xfrm>
        </p:spPr>
        <p:txBody>
          <a:bodyPr>
            <a:noAutofit/>
          </a:bodyPr>
          <a:lstStyle>
            <a:lvl1pPr marL="231775" indent="-231775">
              <a:defRPr sz="2200">
                <a:solidFill>
                  <a:schemeClr val="tx1"/>
                </a:solidFill>
                <a:latin typeface="Franklin Gothic Medium" pitchFamily="34" charset="0"/>
              </a:defRPr>
            </a:lvl1pPr>
            <a:lvl2pPr>
              <a:defRPr sz="2000">
                <a:solidFill>
                  <a:schemeClr val="tx1"/>
                </a:solidFill>
                <a:latin typeface="Franklin Gothic Medium" pitchFamily="34" charset="0"/>
              </a:defRPr>
            </a:lvl2pPr>
            <a:lvl3pPr>
              <a:defRPr sz="1800">
                <a:solidFill>
                  <a:schemeClr val="tx1"/>
                </a:solidFill>
                <a:latin typeface="Franklin Gothic Medium" pitchFamily="34" charset="0"/>
              </a:defRPr>
            </a:lvl3pPr>
            <a:lvl4pPr>
              <a:buClr>
                <a:schemeClr val="bg1">
                  <a:lumMod val="75000"/>
                </a:schemeClr>
              </a:buClr>
              <a:defRPr sz="1600">
                <a:solidFill>
                  <a:schemeClr val="tx1"/>
                </a:solidFill>
                <a:latin typeface="Franklin Gothic Medium" pitchFamily="34" charset="0"/>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12"/>
          </p:nvPr>
        </p:nvSpPr>
        <p:spPr>
          <a:xfrm>
            <a:off x="8338458" y="6343818"/>
            <a:ext cx="533400" cy="154953"/>
          </a:xfrm>
          <a:prstGeom prst="rect">
            <a:avLst/>
          </a:prstGeom>
        </p:spPr>
        <p:txBody>
          <a:bodyPr/>
          <a:lstStyle>
            <a:lvl1pPr>
              <a:defRPr b="0">
                <a:solidFill>
                  <a:schemeClr val="tx1"/>
                </a:solidFill>
                <a:latin typeface="Franklin Gothic Medium" pitchFamily="34" charset="0"/>
              </a:defRPr>
            </a:lvl1pPr>
          </a:lstStyle>
          <a:p>
            <a:pPr defTabSz="914400"/>
            <a:fld id="{F5B7371F-B25E-42BE-91F9-DCD17E1CF49D}" type="slidenum">
              <a:rPr lang="en-US" smtClean="0">
                <a:solidFill>
                  <a:prstClr val="black"/>
                </a:solidFill>
              </a:rPr>
              <a:pPr defTabSz="914400"/>
              <a:t>‹#›</a:t>
            </a:fld>
            <a:endParaRPr lang="en-US" dirty="0">
              <a:solidFill>
                <a:prstClr val="black"/>
              </a:solidFill>
            </a:endParaRPr>
          </a:p>
        </p:txBody>
      </p:sp>
      <p:sp>
        <p:nvSpPr>
          <p:cNvPr id="7" name="Rectangle 6"/>
          <p:cNvSpPr/>
          <p:nvPr userDrawn="1"/>
        </p:nvSpPr>
        <p:spPr>
          <a:xfrm>
            <a:off x="0" y="1301142"/>
            <a:ext cx="9144000" cy="50333"/>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Tree>
    <p:extLst>
      <p:ext uri="{BB962C8B-B14F-4D97-AF65-F5344CB8AC3E}">
        <p14:creationId xmlns:p14="http://schemas.microsoft.com/office/powerpoint/2010/main" val="3467155411"/>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atin typeface="Franklin Gothic Demi" pitchFamily="34" charset="0"/>
              </a:defRPr>
            </a:lvl1pPr>
          </a:lstStyle>
          <a:p>
            <a:r>
              <a:rPr lang="en-US" smtClean="0"/>
              <a:t>Click to edit Master title style</a:t>
            </a:r>
            <a:endParaRPr lang="en-US" dirty="0"/>
          </a:p>
        </p:txBody>
      </p:sp>
      <p:sp>
        <p:nvSpPr>
          <p:cNvPr id="4" name="Slide Number Placeholder 5"/>
          <p:cNvSpPr>
            <a:spLocks noGrp="1"/>
          </p:cNvSpPr>
          <p:nvPr>
            <p:ph type="sldNum" sz="quarter" idx="12"/>
          </p:nvPr>
        </p:nvSpPr>
        <p:spPr>
          <a:xfrm>
            <a:off x="8323943" y="6291943"/>
            <a:ext cx="569686" cy="293913"/>
          </a:xfrm>
          <a:prstGeom prst="rect">
            <a:avLst/>
          </a:prstGeom>
        </p:spPr>
        <p:txBody>
          <a:bodyPr/>
          <a:lstStyle>
            <a:lvl1pPr>
              <a:defRPr sz="2000" b="0">
                <a:solidFill>
                  <a:schemeClr val="tx1"/>
                </a:solidFill>
                <a:latin typeface="Franklin Gothic Medium" pitchFamily="34" charset="0"/>
              </a:defRPr>
            </a:lvl1pPr>
          </a:lstStyle>
          <a:p>
            <a:pPr defTabSz="914400"/>
            <a:fld id="{C4B85148-DB98-4269-ACE6-2DF49F9918C9}"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3314722471"/>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atin typeface="Franklin Gothic Demi" pitchFamily="34" charset="0"/>
              </a:defRPr>
            </a:lvl1pPr>
          </a:lstStyle>
          <a:p>
            <a:r>
              <a:rPr lang="en-US" smtClean="0"/>
              <a:t>Click to edit Master title style</a:t>
            </a:r>
            <a:endParaRPr lang="en-US" dirty="0"/>
          </a:p>
        </p:txBody>
      </p:sp>
      <p:sp>
        <p:nvSpPr>
          <p:cNvPr id="4" name="Slide Number Placeholder 5"/>
          <p:cNvSpPr>
            <a:spLocks noGrp="1"/>
          </p:cNvSpPr>
          <p:nvPr>
            <p:ph type="sldNum" sz="quarter" idx="12"/>
          </p:nvPr>
        </p:nvSpPr>
        <p:spPr>
          <a:xfrm>
            <a:off x="8323942" y="6291943"/>
            <a:ext cx="656771" cy="293913"/>
          </a:xfrm>
          <a:prstGeom prst="rect">
            <a:avLst/>
          </a:prstGeom>
        </p:spPr>
        <p:txBody>
          <a:bodyPr/>
          <a:lstStyle>
            <a:lvl1pPr>
              <a:defRPr sz="2000" b="0">
                <a:solidFill>
                  <a:schemeClr val="tx1"/>
                </a:solidFill>
                <a:latin typeface="Franklin Gothic Medium" pitchFamily="34" charset="0"/>
              </a:defRPr>
            </a:lvl1pPr>
          </a:lstStyle>
          <a:p>
            <a:pPr defTabSz="914400"/>
            <a:fld id="{C4B85148-DB98-4269-ACE6-2DF49F9918C9}"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2185089686"/>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962400" y="0"/>
            <a:ext cx="5181600" cy="914400"/>
          </a:xfrm>
        </p:spPr>
        <p:txBody>
          <a:bodyPr/>
          <a:lstStyle>
            <a:lvl1pPr>
              <a:defRPr>
                <a:solidFill>
                  <a:schemeClr val="tx1"/>
                </a:solidFill>
              </a:defRPr>
            </a:lvl1pPr>
          </a:lstStyle>
          <a:p>
            <a:r>
              <a:rPr lang="en-US" dirty="0" smtClean="0"/>
              <a:t>Click to edit Master title style</a:t>
            </a:r>
            <a:endParaRPr lang="en-US" dirty="0"/>
          </a:p>
        </p:txBody>
      </p:sp>
      <p:sp>
        <p:nvSpPr>
          <p:cNvPr id="7" name="Content Placeholder 6"/>
          <p:cNvSpPr>
            <a:spLocks noGrp="1"/>
          </p:cNvSpPr>
          <p:nvPr>
            <p:ph sz="quarter" idx="11"/>
          </p:nvPr>
        </p:nvSpPr>
        <p:spPr>
          <a:xfrm>
            <a:off x="457200" y="1828800"/>
            <a:ext cx="3931920" cy="3757613"/>
          </a:xfrm>
        </p:spPr>
        <p:txBody>
          <a:bodyPr/>
          <a:lstStyle>
            <a:lvl1pPr>
              <a:defRPr sz="2200"/>
            </a:lvl1pPr>
            <a:lvl2pPr>
              <a:defRPr sz="2000"/>
            </a:lvl2pPr>
            <a:lvl3pPr>
              <a:defRPr sz="180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10" name="Content Placeholder 6"/>
          <p:cNvSpPr>
            <a:spLocks noGrp="1"/>
          </p:cNvSpPr>
          <p:nvPr>
            <p:ph sz="quarter" idx="12"/>
          </p:nvPr>
        </p:nvSpPr>
        <p:spPr>
          <a:xfrm>
            <a:off x="4733108" y="1828800"/>
            <a:ext cx="3931920" cy="3757613"/>
          </a:xfrm>
        </p:spPr>
        <p:txBody>
          <a:bodyPr/>
          <a:lstStyle>
            <a:lvl1pPr>
              <a:defRPr sz="2200"/>
            </a:lvl1pPr>
            <a:lvl2pPr>
              <a:defRPr sz="2000"/>
            </a:lvl2pPr>
            <a:lvl3pPr>
              <a:defRPr sz="180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6" name="Slide Number Placeholder 5"/>
          <p:cNvSpPr>
            <a:spLocks noGrp="1"/>
          </p:cNvSpPr>
          <p:nvPr>
            <p:ph type="sldNum" sz="quarter" idx="13"/>
          </p:nvPr>
        </p:nvSpPr>
        <p:spPr>
          <a:xfrm>
            <a:off x="8323943" y="6291943"/>
            <a:ext cx="613228" cy="293913"/>
          </a:xfrm>
          <a:prstGeom prst="rect">
            <a:avLst/>
          </a:prstGeom>
        </p:spPr>
        <p:txBody>
          <a:bodyPr/>
          <a:lstStyle>
            <a:lvl1pPr>
              <a:defRPr sz="2000" b="0">
                <a:solidFill>
                  <a:schemeClr val="tx1"/>
                </a:solidFill>
                <a:latin typeface="Franklin Gothic Medium" pitchFamily="34" charset="0"/>
              </a:defRPr>
            </a:lvl1pPr>
          </a:lstStyle>
          <a:p>
            <a:pPr defTabSz="914400"/>
            <a:fld id="{C4B85148-DB98-4269-ACE6-2DF49F9918C9}"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426714397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371600" y="1744490"/>
            <a:ext cx="6111860" cy="566924"/>
          </a:xfrm>
        </p:spPr>
        <p:txBody>
          <a:bodyPr/>
          <a:lstStyle>
            <a:lvl1pPr algn="ctr">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286000" y="3689295"/>
            <a:ext cx="4283060" cy="533400"/>
          </a:xfrm>
        </p:spPr>
        <p:txBody>
          <a:bodyPr/>
          <a:lstStyle>
            <a:lvl1pPr>
              <a:defRPr/>
            </a:lvl1pPr>
          </a:lstStyle>
          <a:p>
            <a:pPr lvl="0"/>
            <a:r>
              <a:rPr lang="en-US" dirty="0" smtClean="0"/>
              <a:t>Click to edit Master text styles</a:t>
            </a:r>
          </a:p>
        </p:txBody>
      </p:sp>
      <p:sp>
        <p:nvSpPr>
          <p:cNvPr id="5" name="Slide Number Placeholder 5"/>
          <p:cNvSpPr txBox="1">
            <a:spLocks/>
          </p:cNvSpPr>
          <p:nvPr userDrawn="1"/>
        </p:nvSpPr>
        <p:spPr>
          <a:xfrm>
            <a:off x="8323943" y="6291943"/>
            <a:ext cx="460828" cy="293913"/>
          </a:xfrm>
          <a:prstGeom prst="rect">
            <a:avLst/>
          </a:prstGeom>
        </p:spPr>
        <p:txBody>
          <a:bodyPr/>
          <a:lstStyle>
            <a:defPPr>
              <a:defRPr lang="en-US"/>
            </a:defPPr>
            <a:lvl1pPr marL="0" algn="l" defTabSz="914400" rtl="0" eaLnBrk="1" latinLnBrk="0" hangingPunct="1">
              <a:defRPr sz="2000" b="0" kern="1200">
                <a:solidFill>
                  <a:schemeClr val="tx1"/>
                </a:solidFill>
                <a:latin typeface="Franklin Gothic Medium"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B85148-DB98-4269-ACE6-2DF49F9918C9}"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583113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371600" y="1744490"/>
            <a:ext cx="6111860" cy="566924"/>
          </a:xfrm>
        </p:spPr>
        <p:txBody>
          <a:bodyPr/>
          <a:lstStyle>
            <a:lvl1pPr algn="ctr">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286000" y="3689295"/>
            <a:ext cx="4283060" cy="533400"/>
          </a:xfrm>
        </p:spPr>
        <p:txBody>
          <a:bodyPr/>
          <a:lstStyle>
            <a:lvl1pPr>
              <a:defRPr/>
            </a:lvl1pPr>
          </a:lstStyle>
          <a:p>
            <a:pPr lvl="0"/>
            <a:r>
              <a:rPr lang="en-US" dirty="0" smtClean="0"/>
              <a:t>Click to edit Master text styles</a:t>
            </a:r>
          </a:p>
        </p:txBody>
      </p:sp>
      <p:sp>
        <p:nvSpPr>
          <p:cNvPr id="5" name="Slide Number Placeholder 5"/>
          <p:cNvSpPr txBox="1">
            <a:spLocks/>
          </p:cNvSpPr>
          <p:nvPr userDrawn="1"/>
        </p:nvSpPr>
        <p:spPr>
          <a:xfrm>
            <a:off x="8323942" y="6291943"/>
            <a:ext cx="602343" cy="293913"/>
          </a:xfrm>
          <a:prstGeom prst="rect">
            <a:avLst/>
          </a:prstGeom>
        </p:spPr>
        <p:txBody>
          <a:bodyPr/>
          <a:lstStyle>
            <a:defPPr>
              <a:defRPr lang="en-US"/>
            </a:defPPr>
            <a:lvl1pPr marL="0" algn="l" defTabSz="914400" rtl="0" eaLnBrk="1" latinLnBrk="0" hangingPunct="1">
              <a:defRPr sz="2000" b="0" kern="1200">
                <a:solidFill>
                  <a:schemeClr val="tx1"/>
                </a:solidFill>
                <a:latin typeface="Franklin Gothic Medium"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B85148-DB98-4269-ACE6-2DF49F9918C9}"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4243229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5" name="Group 4"/>
          <p:cNvGrpSpPr/>
          <p:nvPr/>
        </p:nvGrpSpPr>
        <p:grpSpPr>
          <a:xfrm>
            <a:off x="-7257" y="0"/>
            <a:ext cx="9153144" cy="4284096"/>
            <a:chOff x="-7257" y="0"/>
            <a:chExt cx="9153144" cy="4284096"/>
          </a:xfrm>
          <a:solidFill>
            <a:schemeClr val="accent4">
              <a:lumMod val="50000"/>
            </a:schemeClr>
          </a:solidFill>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b="93462"/>
            <a:stretch/>
          </p:blipFill>
          <p:spPr>
            <a:xfrm>
              <a:off x="377" y="0"/>
              <a:ext cx="9143245" cy="259435"/>
            </a:xfrm>
            <a:prstGeom prst="rect">
              <a:avLst/>
            </a:prstGeom>
            <a:grpFill/>
          </p:spPr>
        </p:pic>
        <p:sp>
          <p:nvSpPr>
            <p:cNvPr id="6" name="Freeform 5"/>
            <p:cNvSpPr/>
            <p:nvPr userDrawn="1"/>
          </p:nvSpPr>
          <p:spPr>
            <a:xfrm>
              <a:off x="-7257" y="3824402"/>
              <a:ext cx="9153144" cy="459694"/>
            </a:xfrm>
            <a:custGeom>
              <a:avLst/>
              <a:gdLst>
                <a:gd name="connsiteX0" fmla="*/ 0 w 9158514"/>
                <a:gd name="connsiteY0" fmla="*/ 246743 h 464457"/>
                <a:gd name="connsiteX1" fmla="*/ 2024743 w 9158514"/>
                <a:gd name="connsiteY1" fmla="*/ 246743 h 464457"/>
                <a:gd name="connsiteX2" fmla="*/ 2256971 w 9158514"/>
                <a:gd name="connsiteY2" fmla="*/ 464457 h 464457"/>
                <a:gd name="connsiteX3" fmla="*/ 9158514 w 9158514"/>
                <a:gd name="connsiteY3" fmla="*/ 464457 h 464457"/>
                <a:gd name="connsiteX4" fmla="*/ 9158514 w 9158514"/>
                <a:gd name="connsiteY4" fmla="*/ 0 h 464457"/>
                <a:gd name="connsiteX5" fmla="*/ 7257 w 9158514"/>
                <a:gd name="connsiteY5" fmla="*/ 0 h 464457"/>
                <a:gd name="connsiteX6" fmla="*/ 0 w 9158514"/>
                <a:gd name="connsiteY6" fmla="*/ 246743 h 464457"/>
                <a:gd name="connsiteX0" fmla="*/ 7043 w 9165557"/>
                <a:gd name="connsiteY0" fmla="*/ 246743 h 464457"/>
                <a:gd name="connsiteX1" fmla="*/ 2031786 w 9165557"/>
                <a:gd name="connsiteY1" fmla="*/ 246743 h 464457"/>
                <a:gd name="connsiteX2" fmla="*/ 2264014 w 9165557"/>
                <a:gd name="connsiteY2" fmla="*/ 464457 h 464457"/>
                <a:gd name="connsiteX3" fmla="*/ 9165557 w 9165557"/>
                <a:gd name="connsiteY3" fmla="*/ 464457 h 464457"/>
                <a:gd name="connsiteX4" fmla="*/ 9165557 w 9165557"/>
                <a:gd name="connsiteY4" fmla="*/ 0 h 464457"/>
                <a:gd name="connsiteX5" fmla="*/ 0 w 9165557"/>
                <a:gd name="connsiteY5" fmla="*/ 4763 h 464457"/>
                <a:gd name="connsiteX6" fmla="*/ 7043 w 9165557"/>
                <a:gd name="connsiteY6" fmla="*/ 246743 h 464457"/>
                <a:gd name="connsiteX0" fmla="*/ 2276 w 9160790"/>
                <a:gd name="connsiteY0" fmla="*/ 246743 h 464457"/>
                <a:gd name="connsiteX1" fmla="*/ 2027019 w 9160790"/>
                <a:gd name="connsiteY1" fmla="*/ 246743 h 464457"/>
                <a:gd name="connsiteX2" fmla="*/ 2259247 w 9160790"/>
                <a:gd name="connsiteY2" fmla="*/ 464457 h 464457"/>
                <a:gd name="connsiteX3" fmla="*/ 9160790 w 9160790"/>
                <a:gd name="connsiteY3" fmla="*/ 464457 h 464457"/>
                <a:gd name="connsiteX4" fmla="*/ 9160790 w 9160790"/>
                <a:gd name="connsiteY4" fmla="*/ 0 h 464457"/>
                <a:gd name="connsiteX5" fmla="*/ 0 w 9160790"/>
                <a:gd name="connsiteY5" fmla="*/ 4763 h 464457"/>
                <a:gd name="connsiteX6" fmla="*/ 2276 w 9160790"/>
                <a:gd name="connsiteY6" fmla="*/ 246743 h 464457"/>
                <a:gd name="connsiteX0" fmla="*/ 2276 w 9160790"/>
                <a:gd name="connsiteY0" fmla="*/ 241980 h 459694"/>
                <a:gd name="connsiteX1" fmla="*/ 2027019 w 9160790"/>
                <a:gd name="connsiteY1" fmla="*/ 241980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241980 h 459694"/>
                <a:gd name="connsiteX0" fmla="*/ 2276 w 9160790"/>
                <a:gd name="connsiteY0" fmla="*/ 241980 h 459694"/>
                <a:gd name="connsiteX1" fmla="*/ 1886792 w 9160790"/>
                <a:gd name="connsiteY1" fmla="*/ 116619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241980 h 459694"/>
                <a:gd name="connsiteX0" fmla="*/ 2276 w 9160790"/>
                <a:gd name="connsiteY0" fmla="*/ 241980 h 459694"/>
                <a:gd name="connsiteX1" fmla="*/ 1891558 w 9160790"/>
                <a:gd name="connsiteY1" fmla="*/ 121381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241980 h 459694"/>
                <a:gd name="connsiteX0" fmla="*/ 2276 w 9160790"/>
                <a:gd name="connsiteY0" fmla="*/ 122918 h 459694"/>
                <a:gd name="connsiteX1" fmla="*/ 1891558 w 9160790"/>
                <a:gd name="connsiteY1" fmla="*/ 121381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22918 h 459694"/>
                <a:gd name="connsiteX0" fmla="*/ 2276 w 9160790"/>
                <a:gd name="connsiteY0" fmla="*/ 122918 h 459694"/>
                <a:gd name="connsiteX1" fmla="*/ 1917774 w 9160790"/>
                <a:gd name="connsiteY1" fmla="*/ 145194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22918 h 459694"/>
                <a:gd name="connsiteX0" fmla="*/ 2276 w 9160790"/>
                <a:gd name="connsiteY0" fmla="*/ 144349 h 459694"/>
                <a:gd name="connsiteX1" fmla="*/ 1917774 w 9160790"/>
                <a:gd name="connsiteY1" fmla="*/ 145194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44349 h 459694"/>
                <a:gd name="connsiteX0" fmla="*/ 2276 w 9160790"/>
                <a:gd name="connsiteY0" fmla="*/ 144349 h 459694"/>
                <a:gd name="connsiteX1" fmla="*/ 1917774 w 9160790"/>
                <a:gd name="connsiteY1" fmla="*/ 145194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44349 h 459694"/>
                <a:gd name="connsiteX0" fmla="*/ 2276 w 9160790"/>
                <a:gd name="connsiteY0" fmla="*/ 144349 h 459694"/>
                <a:gd name="connsiteX1" fmla="*/ 1917774 w 9160790"/>
                <a:gd name="connsiteY1" fmla="*/ 145194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44349 h 459694"/>
                <a:gd name="connsiteX0" fmla="*/ 2276 w 9160790"/>
                <a:gd name="connsiteY0" fmla="*/ 144349 h 459694"/>
                <a:gd name="connsiteX1" fmla="*/ 1917774 w 9160790"/>
                <a:gd name="connsiteY1" fmla="*/ 142813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44349 h 45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0790" h="459694">
                  <a:moveTo>
                    <a:pt x="2276" y="144349"/>
                  </a:moveTo>
                  <a:lnTo>
                    <a:pt x="1917774" y="142813"/>
                  </a:lnTo>
                  <a:lnTo>
                    <a:pt x="2259247" y="459694"/>
                  </a:lnTo>
                  <a:lnTo>
                    <a:pt x="9160790" y="459694"/>
                  </a:lnTo>
                  <a:lnTo>
                    <a:pt x="9160790" y="2381"/>
                  </a:lnTo>
                  <a:lnTo>
                    <a:pt x="0" y="0"/>
                  </a:lnTo>
                  <a:cubicBezTo>
                    <a:pt x="759" y="80660"/>
                    <a:pt x="1517" y="63689"/>
                    <a:pt x="2276" y="144349"/>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grpSp>
      <p:sp>
        <p:nvSpPr>
          <p:cNvPr id="2" name="Title 1"/>
          <p:cNvSpPr>
            <a:spLocks noGrp="1"/>
          </p:cNvSpPr>
          <p:nvPr>
            <p:ph type="ctrTitle"/>
          </p:nvPr>
        </p:nvSpPr>
        <p:spPr>
          <a:xfrm>
            <a:off x="2286000" y="4595647"/>
            <a:ext cx="5810063" cy="512381"/>
          </a:xfrm>
        </p:spPr>
        <p:txBody>
          <a:bodyPr>
            <a:noAutofit/>
          </a:bodyPr>
          <a:lstStyle>
            <a:lvl1pPr>
              <a:lnSpc>
                <a:spcPts val="2600"/>
              </a:lnSpc>
              <a:defRPr sz="2400" b="1" cap="none" baseline="0">
                <a:solidFill>
                  <a:schemeClr val="tx1"/>
                </a:solidFill>
                <a:latin typeface="Franklin Gothic Medium" pitchFamily="34" charset="0"/>
                <a:cs typeface="Arial"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286000" y="5135460"/>
            <a:ext cx="5804620" cy="401242"/>
          </a:xfrm>
        </p:spPr>
        <p:txBody>
          <a:bodyPr>
            <a:noAutofit/>
          </a:bodyPr>
          <a:lstStyle>
            <a:lvl1pPr marL="0" indent="0" algn="l">
              <a:spcBef>
                <a:spcPts val="0"/>
              </a:spcBef>
              <a:buNone/>
              <a:defRPr sz="1800" b="0" baseline="0">
                <a:solidFill>
                  <a:schemeClr val="accent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Text Placeholder 7"/>
          <p:cNvSpPr>
            <a:spLocks noGrp="1"/>
          </p:cNvSpPr>
          <p:nvPr>
            <p:ph type="body" sz="quarter" idx="10"/>
          </p:nvPr>
        </p:nvSpPr>
        <p:spPr>
          <a:xfrm>
            <a:off x="2285999" y="5733288"/>
            <a:ext cx="5809593" cy="283464"/>
          </a:xfrm>
        </p:spPr>
        <p:txBody>
          <a:bodyPr anchor="ctr" anchorCtr="0">
            <a:noAutofit/>
          </a:bodyPr>
          <a:lstStyle>
            <a:lvl1pPr marL="0" marR="0" indent="0" algn="l" defTabSz="914400" rtl="0" eaLnBrk="1" fontAlgn="auto" latinLnBrk="0" hangingPunct="1">
              <a:lnSpc>
                <a:spcPct val="100000"/>
              </a:lnSpc>
              <a:spcBef>
                <a:spcPts val="0"/>
              </a:spcBef>
              <a:spcAft>
                <a:spcPts val="0"/>
              </a:spcAft>
              <a:buClr>
                <a:schemeClr val="tx2"/>
              </a:buClr>
              <a:buSzTx/>
              <a:buFont typeface="Arial"/>
              <a:buNone/>
              <a:tabLst/>
              <a:defRPr sz="1200">
                <a:solidFill>
                  <a:schemeClr val="tx1"/>
                </a:solidFill>
                <a:latin typeface="Franklin Gothic Medium" pitchFamily="34" charset="0"/>
              </a:defRPr>
            </a:lvl1pPr>
            <a:lvl2pPr marL="342900" indent="0">
              <a:buNone/>
              <a:defRPr sz="1100"/>
            </a:lvl2pPr>
            <a:lvl3pPr marL="742950" indent="0">
              <a:buNone/>
              <a:defRPr sz="1100"/>
            </a:lvl3pPr>
            <a:lvl4pPr marL="1028700" indent="0">
              <a:buNone/>
              <a:defRPr sz="1100"/>
            </a:lvl4pPr>
            <a:lvl5pPr marL="1828800" indent="0">
              <a:buNone/>
              <a:defRPr sz="1100"/>
            </a:lvl5pPr>
          </a:lstStyle>
          <a:p>
            <a:pPr marL="0" marR="0" lvl="0" indent="0" algn="l" defTabSz="914400" rtl="0" eaLnBrk="1" fontAlgn="auto" latinLnBrk="0" hangingPunct="1">
              <a:lnSpc>
                <a:spcPct val="100000"/>
              </a:lnSpc>
              <a:spcBef>
                <a:spcPts val="0"/>
              </a:spcBef>
              <a:spcAft>
                <a:spcPts val="0"/>
              </a:spcAft>
              <a:buClr>
                <a:schemeClr val="tx2"/>
              </a:buClr>
              <a:buSzTx/>
              <a:buFont typeface="Arial"/>
              <a:buNone/>
              <a:tabLst/>
              <a:defRPr/>
            </a:pPr>
            <a:r>
              <a:rPr lang="en-US" smtClean="0"/>
              <a:t>Click to edit Master text styles</a:t>
            </a:r>
          </a:p>
        </p:txBody>
      </p:sp>
      <p:pic>
        <p:nvPicPr>
          <p:cNvPr id="9" name="Picture 4" descr="http://bigdatawg.nist.gov/NISTBigDataBanner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43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327033"/>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2800">
                <a:solidFill>
                  <a:schemeClr val="tx1"/>
                </a:solidFill>
                <a:latin typeface="Franklin Gothic Dem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828800"/>
            <a:ext cx="8229600" cy="4114800"/>
          </a:xfrm>
        </p:spPr>
        <p:txBody>
          <a:bodyPr>
            <a:noAutofit/>
          </a:bodyPr>
          <a:lstStyle>
            <a:lvl1pPr marL="231775" indent="-231775">
              <a:defRPr sz="2200">
                <a:latin typeface="Franklin Gothic Medium" pitchFamily="34" charset="0"/>
              </a:defRPr>
            </a:lvl1pPr>
            <a:lvl2pPr>
              <a:defRPr sz="2000">
                <a:latin typeface="Franklin Gothic Medium" pitchFamily="34" charset="0"/>
              </a:defRPr>
            </a:lvl2pPr>
            <a:lvl3pPr>
              <a:defRPr sz="1800">
                <a:latin typeface="Franklin Gothic Medium" pitchFamily="34" charset="0"/>
              </a:defRPr>
            </a:lvl3pPr>
            <a:lvl4pPr>
              <a:buClr>
                <a:schemeClr val="bg1">
                  <a:lumMod val="75000"/>
                </a:schemeClr>
              </a:buClr>
              <a:defRPr sz="1600">
                <a:latin typeface="Franklin Gothic Medium" pitchFamily="34" charset="0"/>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12"/>
          </p:nvPr>
        </p:nvSpPr>
        <p:spPr>
          <a:xfrm>
            <a:off x="8323942" y="6291943"/>
            <a:ext cx="645887" cy="293913"/>
          </a:xfrm>
          <a:prstGeom prst="rect">
            <a:avLst/>
          </a:prstGeom>
        </p:spPr>
        <p:txBody>
          <a:bodyPr/>
          <a:lstStyle>
            <a:lvl1pPr>
              <a:defRPr sz="2000" b="0">
                <a:solidFill>
                  <a:schemeClr val="tx1"/>
                </a:solidFill>
                <a:latin typeface="Arial" panose="020B0604020202020204" pitchFamily="34" charset="0"/>
                <a:cs typeface="Arial" panose="020B0604020202020204" pitchFamily="34" charset="0"/>
              </a:defRPr>
            </a:lvl1pPr>
          </a:lstStyle>
          <a:p>
            <a:pPr defTabSz="914400"/>
            <a:fld id="{C4B85148-DB98-4269-ACE6-2DF49F9918C9}"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2697698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08E24-CD6D-F245-BA50-44436EA38975}" type="datetimeFigureOut">
              <a:rPr lang="en-US" smtClean="0"/>
              <a:t>9/30/2014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CB78FB-1415-9B4D-996E-11F146E2B0ED}" type="slidenum">
              <a:rPr lang="en-US" smtClean="0"/>
              <a:t>‹#›</a:t>
            </a:fld>
            <a:endParaRPr lang="en-US"/>
          </a:p>
        </p:txBody>
      </p:sp>
    </p:spTree>
    <p:extLst>
      <p:ext uri="{BB962C8B-B14F-4D97-AF65-F5344CB8AC3E}">
        <p14:creationId xmlns:p14="http://schemas.microsoft.com/office/powerpoint/2010/main" val="32008716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1744490"/>
            <a:ext cx="6111860" cy="566924"/>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286000" y="3689295"/>
            <a:ext cx="4283060" cy="533400"/>
          </a:xfrm>
        </p:spPr>
        <p:txBody>
          <a:bodyPr/>
          <a:lstStyle>
            <a:lvl1pPr>
              <a:defRPr/>
            </a:lvl1pPr>
          </a:lstStyle>
          <a:p>
            <a:pPr lvl="0"/>
            <a:r>
              <a:rPr lang="en-US" dirty="0" smtClean="0"/>
              <a:t>Click to edit Master text styles</a:t>
            </a:r>
          </a:p>
        </p:txBody>
      </p:sp>
      <p:sp>
        <p:nvSpPr>
          <p:cNvPr id="4" name="Slide Number Placeholder 5"/>
          <p:cNvSpPr>
            <a:spLocks noGrp="1"/>
          </p:cNvSpPr>
          <p:nvPr>
            <p:ph type="sldNum" sz="quarter" idx="12"/>
          </p:nvPr>
        </p:nvSpPr>
        <p:spPr>
          <a:xfrm>
            <a:off x="8323943" y="6291943"/>
            <a:ext cx="460828" cy="293913"/>
          </a:xfrm>
          <a:prstGeom prst="rect">
            <a:avLst/>
          </a:prstGeom>
        </p:spPr>
        <p:txBody>
          <a:bodyPr/>
          <a:lstStyle>
            <a:lvl1pPr>
              <a:defRPr sz="2000" b="0">
                <a:solidFill>
                  <a:schemeClr val="tx1"/>
                </a:solidFill>
                <a:latin typeface="Franklin Gothic Medium" pitchFamily="34" charset="0"/>
              </a:defRPr>
            </a:lvl1pPr>
          </a:lstStyle>
          <a:p>
            <a:pPr defTabSz="914400"/>
            <a:fld id="{C4B85148-DB98-4269-ACE6-2DF49F9918C9}"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16072092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solidFill>
                  <a:schemeClr val="tx1"/>
                </a:solidFill>
                <a:latin typeface="Franklin Gothic Dem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828800"/>
            <a:ext cx="8229600" cy="4114800"/>
          </a:xfrm>
        </p:spPr>
        <p:txBody>
          <a:bodyPr>
            <a:noAutofit/>
          </a:bodyPr>
          <a:lstStyle>
            <a:lvl1pPr marL="231775" indent="-231775">
              <a:defRPr sz="2200">
                <a:solidFill>
                  <a:schemeClr val="tx1"/>
                </a:solidFill>
                <a:latin typeface="Franklin Gothic Medium" pitchFamily="34" charset="0"/>
              </a:defRPr>
            </a:lvl1pPr>
            <a:lvl2pPr>
              <a:defRPr sz="2000">
                <a:solidFill>
                  <a:schemeClr val="tx1"/>
                </a:solidFill>
                <a:latin typeface="Franklin Gothic Medium" pitchFamily="34" charset="0"/>
              </a:defRPr>
            </a:lvl2pPr>
            <a:lvl3pPr>
              <a:defRPr sz="1800">
                <a:solidFill>
                  <a:schemeClr val="tx1"/>
                </a:solidFill>
                <a:latin typeface="Franklin Gothic Medium" pitchFamily="34" charset="0"/>
              </a:defRPr>
            </a:lvl3pPr>
            <a:lvl4pPr>
              <a:buClr>
                <a:schemeClr val="bg1">
                  <a:lumMod val="75000"/>
                </a:schemeClr>
              </a:buClr>
              <a:defRPr sz="1600">
                <a:solidFill>
                  <a:schemeClr val="tx1"/>
                </a:solidFill>
                <a:latin typeface="Franklin Gothic Medium" pitchFamily="34" charset="0"/>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12"/>
          </p:nvPr>
        </p:nvSpPr>
        <p:spPr>
          <a:xfrm>
            <a:off x="8338458" y="6343818"/>
            <a:ext cx="533400" cy="154953"/>
          </a:xfrm>
          <a:prstGeom prst="rect">
            <a:avLst/>
          </a:prstGeom>
        </p:spPr>
        <p:txBody>
          <a:bodyPr/>
          <a:lstStyle>
            <a:lvl1pPr>
              <a:defRPr b="0">
                <a:solidFill>
                  <a:schemeClr val="tx1"/>
                </a:solidFill>
                <a:latin typeface="Franklin Gothic Medium" pitchFamily="34" charset="0"/>
              </a:defRPr>
            </a:lvl1pPr>
          </a:lstStyle>
          <a:p>
            <a:pPr defTabSz="914400"/>
            <a:fld id="{F5B7371F-B25E-42BE-91F9-DCD17E1CF49D}" type="slidenum">
              <a:rPr lang="en-US" smtClean="0">
                <a:solidFill>
                  <a:prstClr val="black"/>
                </a:solidFill>
              </a:rPr>
              <a:pPr defTabSz="914400"/>
              <a:t>‹#›</a:t>
            </a:fld>
            <a:endParaRPr lang="en-US" dirty="0">
              <a:solidFill>
                <a:prstClr val="black"/>
              </a:solidFill>
            </a:endParaRPr>
          </a:p>
        </p:txBody>
      </p:sp>
      <p:sp>
        <p:nvSpPr>
          <p:cNvPr id="7" name="Rectangle 6"/>
          <p:cNvSpPr/>
          <p:nvPr userDrawn="1"/>
        </p:nvSpPr>
        <p:spPr>
          <a:xfrm>
            <a:off x="0" y="1301142"/>
            <a:ext cx="9144000" cy="50333"/>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Tree>
    <p:extLst>
      <p:ext uri="{BB962C8B-B14F-4D97-AF65-F5344CB8AC3E}">
        <p14:creationId xmlns:p14="http://schemas.microsoft.com/office/powerpoint/2010/main" val="1822921393"/>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atin typeface="Franklin Gothic Demi" pitchFamily="34" charset="0"/>
              </a:defRPr>
            </a:lvl1pPr>
          </a:lstStyle>
          <a:p>
            <a:r>
              <a:rPr lang="en-US" smtClean="0"/>
              <a:t>Click to edit Master title style</a:t>
            </a:r>
            <a:endParaRPr lang="en-US" dirty="0"/>
          </a:p>
        </p:txBody>
      </p:sp>
      <p:sp>
        <p:nvSpPr>
          <p:cNvPr id="4" name="Slide Number Placeholder 5"/>
          <p:cNvSpPr>
            <a:spLocks noGrp="1"/>
          </p:cNvSpPr>
          <p:nvPr>
            <p:ph type="sldNum" sz="quarter" idx="12"/>
          </p:nvPr>
        </p:nvSpPr>
        <p:spPr>
          <a:xfrm>
            <a:off x="8323943" y="6291943"/>
            <a:ext cx="569686" cy="293913"/>
          </a:xfrm>
          <a:prstGeom prst="rect">
            <a:avLst/>
          </a:prstGeom>
        </p:spPr>
        <p:txBody>
          <a:bodyPr/>
          <a:lstStyle>
            <a:lvl1pPr>
              <a:defRPr sz="2000" b="0">
                <a:solidFill>
                  <a:schemeClr val="tx1"/>
                </a:solidFill>
                <a:latin typeface="Franklin Gothic Medium" pitchFamily="34" charset="0"/>
              </a:defRPr>
            </a:lvl1pPr>
          </a:lstStyle>
          <a:p>
            <a:pPr defTabSz="914400"/>
            <a:fld id="{C4B85148-DB98-4269-ACE6-2DF49F9918C9}"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226053160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962400" y="0"/>
            <a:ext cx="5181600" cy="914400"/>
          </a:xfrm>
        </p:spPr>
        <p:txBody>
          <a:bodyPr/>
          <a:lstStyle>
            <a:lvl1pPr>
              <a:defRPr>
                <a:solidFill>
                  <a:schemeClr val="tx1"/>
                </a:solidFill>
              </a:defRPr>
            </a:lvl1pPr>
          </a:lstStyle>
          <a:p>
            <a:r>
              <a:rPr lang="en-US" dirty="0" smtClean="0"/>
              <a:t>Click to edit Master title style</a:t>
            </a:r>
            <a:endParaRPr lang="en-US" dirty="0"/>
          </a:p>
        </p:txBody>
      </p:sp>
      <p:sp>
        <p:nvSpPr>
          <p:cNvPr id="7" name="Content Placeholder 6"/>
          <p:cNvSpPr>
            <a:spLocks noGrp="1"/>
          </p:cNvSpPr>
          <p:nvPr>
            <p:ph sz="quarter" idx="11"/>
          </p:nvPr>
        </p:nvSpPr>
        <p:spPr>
          <a:xfrm>
            <a:off x="457200" y="1828800"/>
            <a:ext cx="3931920" cy="3757613"/>
          </a:xfrm>
        </p:spPr>
        <p:txBody>
          <a:bodyPr/>
          <a:lstStyle>
            <a:lvl1pPr>
              <a:defRPr sz="2200"/>
            </a:lvl1pPr>
            <a:lvl2pPr>
              <a:defRPr sz="2000"/>
            </a:lvl2pPr>
            <a:lvl3pPr>
              <a:defRPr sz="180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10" name="Content Placeholder 6"/>
          <p:cNvSpPr>
            <a:spLocks noGrp="1"/>
          </p:cNvSpPr>
          <p:nvPr>
            <p:ph sz="quarter" idx="12"/>
          </p:nvPr>
        </p:nvSpPr>
        <p:spPr>
          <a:xfrm>
            <a:off x="4733108" y="1828800"/>
            <a:ext cx="3931920" cy="3757613"/>
          </a:xfrm>
        </p:spPr>
        <p:txBody>
          <a:bodyPr/>
          <a:lstStyle>
            <a:lvl1pPr>
              <a:defRPr sz="2200"/>
            </a:lvl1pPr>
            <a:lvl2pPr>
              <a:defRPr sz="2000"/>
            </a:lvl2pPr>
            <a:lvl3pPr>
              <a:defRPr sz="180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6" name="Slide Number Placeholder 5"/>
          <p:cNvSpPr>
            <a:spLocks noGrp="1"/>
          </p:cNvSpPr>
          <p:nvPr>
            <p:ph type="sldNum" sz="quarter" idx="13"/>
          </p:nvPr>
        </p:nvSpPr>
        <p:spPr>
          <a:xfrm>
            <a:off x="8323943" y="6291943"/>
            <a:ext cx="613228" cy="293913"/>
          </a:xfrm>
          <a:prstGeom prst="rect">
            <a:avLst/>
          </a:prstGeom>
        </p:spPr>
        <p:txBody>
          <a:bodyPr/>
          <a:lstStyle>
            <a:lvl1pPr>
              <a:defRPr sz="2000" b="0">
                <a:solidFill>
                  <a:schemeClr val="tx1"/>
                </a:solidFill>
                <a:latin typeface="Franklin Gothic Medium" pitchFamily="34" charset="0"/>
              </a:defRPr>
            </a:lvl1pPr>
          </a:lstStyle>
          <a:p>
            <a:pPr defTabSz="914400"/>
            <a:fld id="{C4B85148-DB98-4269-ACE6-2DF49F9918C9}"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169337967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371600" y="1744490"/>
            <a:ext cx="6111860" cy="566924"/>
          </a:xfrm>
        </p:spPr>
        <p:txBody>
          <a:bodyPr/>
          <a:lstStyle>
            <a:lvl1pPr algn="ctr">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286000" y="3689295"/>
            <a:ext cx="4283060" cy="533400"/>
          </a:xfrm>
        </p:spPr>
        <p:txBody>
          <a:bodyPr/>
          <a:lstStyle>
            <a:lvl1pPr>
              <a:defRPr/>
            </a:lvl1pPr>
          </a:lstStyle>
          <a:p>
            <a:pPr lvl="0"/>
            <a:r>
              <a:rPr lang="en-US" dirty="0" smtClean="0"/>
              <a:t>Click to edit Master text styles</a:t>
            </a:r>
          </a:p>
        </p:txBody>
      </p:sp>
      <p:sp>
        <p:nvSpPr>
          <p:cNvPr id="5" name="Slide Number Placeholder 5"/>
          <p:cNvSpPr txBox="1">
            <a:spLocks/>
          </p:cNvSpPr>
          <p:nvPr userDrawn="1"/>
        </p:nvSpPr>
        <p:spPr>
          <a:xfrm>
            <a:off x="8323943" y="6291943"/>
            <a:ext cx="460828" cy="293913"/>
          </a:xfrm>
          <a:prstGeom prst="rect">
            <a:avLst/>
          </a:prstGeom>
        </p:spPr>
        <p:txBody>
          <a:bodyPr/>
          <a:lstStyle>
            <a:defPPr>
              <a:defRPr lang="en-US"/>
            </a:defPPr>
            <a:lvl1pPr marL="0" algn="l" defTabSz="914400" rtl="0" eaLnBrk="1" latinLnBrk="0" hangingPunct="1">
              <a:defRPr sz="2000" b="0" kern="1200">
                <a:solidFill>
                  <a:schemeClr val="tx1"/>
                </a:solidFill>
                <a:latin typeface="Franklin Gothic Medium"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B85148-DB98-4269-ACE6-2DF49F9918C9}"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8388064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371600" y="1744490"/>
            <a:ext cx="6111860" cy="566924"/>
          </a:xfrm>
        </p:spPr>
        <p:txBody>
          <a:bodyPr/>
          <a:lstStyle>
            <a:lvl1pPr algn="ctr">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286000" y="3689295"/>
            <a:ext cx="4283060" cy="533400"/>
          </a:xfrm>
        </p:spPr>
        <p:txBody>
          <a:bodyPr/>
          <a:lstStyle>
            <a:lvl1pPr>
              <a:defRPr/>
            </a:lvl1pPr>
          </a:lstStyle>
          <a:p>
            <a:pPr lvl="0"/>
            <a:r>
              <a:rPr lang="en-US" dirty="0" smtClean="0"/>
              <a:t>Click to edit Master text styles</a:t>
            </a:r>
          </a:p>
        </p:txBody>
      </p:sp>
      <p:sp>
        <p:nvSpPr>
          <p:cNvPr id="5" name="Slide Number Placeholder 5"/>
          <p:cNvSpPr txBox="1">
            <a:spLocks/>
          </p:cNvSpPr>
          <p:nvPr userDrawn="1"/>
        </p:nvSpPr>
        <p:spPr>
          <a:xfrm>
            <a:off x="8323942" y="6291943"/>
            <a:ext cx="602343" cy="293913"/>
          </a:xfrm>
          <a:prstGeom prst="rect">
            <a:avLst/>
          </a:prstGeom>
        </p:spPr>
        <p:txBody>
          <a:bodyPr/>
          <a:lstStyle>
            <a:defPPr>
              <a:defRPr lang="en-US"/>
            </a:defPPr>
            <a:lvl1pPr marL="0" algn="l" defTabSz="914400" rtl="0" eaLnBrk="1" latinLnBrk="0" hangingPunct="1">
              <a:defRPr sz="2000" b="0" kern="1200">
                <a:solidFill>
                  <a:schemeClr val="tx1"/>
                </a:solidFill>
                <a:latin typeface="Franklin Gothic Medium"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B85148-DB98-4269-ACE6-2DF49F9918C9}"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71044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08E24-CD6D-F245-BA50-44436EA38975}" type="datetimeFigureOut">
              <a:rPr lang="en-US" smtClean="0"/>
              <a:t>9/30/2014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CB78FB-1415-9B4D-996E-11F146E2B0ED}" type="slidenum">
              <a:rPr lang="en-US" smtClean="0"/>
              <a:t>‹#›</a:t>
            </a:fld>
            <a:endParaRPr lang="en-US"/>
          </a:p>
        </p:txBody>
      </p:sp>
    </p:spTree>
    <p:extLst>
      <p:ext uri="{BB962C8B-B14F-4D97-AF65-F5344CB8AC3E}">
        <p14:creationId xmlns:p14="http://schemas.microsoft.com/office/powerpoint/2010/main" val="1082278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08E24-CD6D-F245-BA50-44436EA38975}" type="datetimeFigureOut">
              <a:rPr lang="en-US" smtClean="0"/>
              <a:t>9/30/2014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CB78FB-1415-9B4D-996E-11F146E2B0ED}" type="slidenum">
              <a:rPr lang="en-US" smtClean="0"/>
              <a:t>‹#›</a:t>
            </a:fld>
            <a:endParaRPr lang="en-US"/>
          </a:p>
        </p:txBody>
      </p:sp>
    </p:spTree>
    <p:extLst>
      <p:ext uri="{BB962C8B-B14F-4D97-AF65-F5344CB8AC3E}">
        <p14:creationId xmlns:p14="http://schemas.microsoft.com/office/powerpoint/2010/main" val="2568130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08E24-CD6D-F245-BA50-44436EA38975}" type="datetimeFigureOut">
              <a:rPr lang="en-US" smtClean="0"/>
              <a:t>9/30/2014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CB78FB-1415-9B4D-996E-11F146E2B0ED}" type="slidenum">
              <a:rPr lang="en-US" smtClean="0"/>
              <a:t>‹#›</a:t>
            </a:fld>
            <a:endParaRPr lang="en-US"/>
          </a:p>
        </p:txBody>
      </p:sp>
    </p:spTree>
    <p:extLst>
      <p:ext uri="{BB962C8B-B14F-4D97-AF65-F5344CB8AC3E}">
        <p14:creationId xmlns:p14="http://schemas.microsoft.com/office/powerpoint/2010/main" val="3385358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9"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9"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 Id="rId9"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image" Target="../media/image2.png"/><Relationship Id="rId5" Type="http://schemas.openxmlformats.org/officeDocument/2006/relationships/slideLayout" Target="../slideLayouts/slideLayout53.xml"/><Relationship Id="rId10" Type="http://schemas.openxmlformats.org/officeDocument/2006/relationships/theme" Target="../theme/theme7.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5" Type="http://schemas.openxmlformats.org/officeDocument/2006/relationships/slideLayout" Target="../slideLayouts/slideLayout62.xml"/><Relationship Id="rId10" Type="http://schemas.openxmlformats.org/officeDocument/2006/relationships/image" Target="../media/image2.png"/><Relationship Id="rId4" Type="http://schemas.openxmlformats.org/officeDocument/2006/relationships/slideLayout" Target="../slideLayouts/slideLayout61.xml"/><Relationship Id="rId9"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408E24-CD6D-F245-BA50-44436EA38975}" type="datetimeFigureOut">
              <a:rPr lang="en-US" smtClean="0"/>
              <a:t>9/30/2014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CB78FB-1415-9B4D-996E-11F146E2B0ED}" type="slidenum">
              <a:rPr lang="en-US" smtClean="0"/>
              <a:t>‹#›</a:t>
            </a:fld>
            <a:endParaRPr lang="en-US"/>
          </a:p>
        </p:txBody>
      </p:sp>
    </p:spTree>
    <p:extLst>
      <p:ext uri="{BB962C8B-B14F-4D97-AF65-F5344CB8AC3E}">
        <p14:creationId xmlns:p14="http://schemas.microsoft.com/office/powerpoint/2010/main" val="23239354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45" r:id="rId13"/>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38181" y="68494"/>
            <a:ext cx="5205819" cy="810846"/>
          </a:xfrm>
          <a:prstGeom prst="rect">
            <a:avLst/>
          </a:prstGeom>
        </p:spPr>
        <p:txBody>
          <a:bodyPr vert="horz" lIns="0" tIns="0" rIns="0" bIns="0" rtlCol="0" anchor="ctr">
            <a:normAutofit/>
          </a:bodyPr>
          <a:lstStyle/>
          <a:p>
            <a:r>
              <a:rPr lang="en-US" dirty="0" smtClean="0"/>
              <a:t>Help Using This Template</a:t>
            </a:r>
            <a:endParaRPr lang="en-US" dirty="0"/>
          </a:p>
        </p:txBody>
      </p:sp>
      <p:sp>
        <p:nvSpPr>
          <p:cNvPr id="3" name="Text Placeholder 2"/>
          <p:cNvSpPr>
            <a:spLocks noGrp="1"/>
          </p:cNvSpPr>
          <p:nvPr>
            <p:ph type="body" idx="1"/>
          </p:nvPr>
        </p:nvSpPr>
        <p:spPr>
          <a:xfrm>
            <a:off x="457200" y="1828800"/>
            <a:ext cx="8229600" cy="4114800"/>
          </a:xfrm>
          <a:prstGeom prst="rect">
            <a:avLst/>
          </a:prstGeom>
        </p:spPr>
        <p:txBody>
          <a:bodyPr vert="horz" lIns="0" tIns="0" rIns="0" bIns="0" rtlCol="0">
            <a:noAutofit/>
          </a:bodyPr>
          <a:lstStyle/>
          <a:p>
            <a:pPr eaLnBrk="1" hangingPunct="1"/>
            <a:endParaRPr lang="en-US" dirty="0" smtClean="0"/>
          </a:p>
        </p:txBody>
      </p:sp>
      <p:sp>
        <p:nvSpPr>
          <p:cNvPr id="8" name="Rectangle 7"/>
          <p:cNvSpPr/>
          <p:nvPr userDrawn="1"/>
        </p:nvSpPr>
        <p:spPr>
          <a:xfrm>
            <a:off x="9525" y="947834"/>
            <a:ext cx="9144000" cy="50333"/>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4" name="TextBox 3"/>
          <p:cNvSpPr txBox="1"/>
          <p:nvPr userDrawn="1"/>
        </p:nvSpPr>
        <p:spPr>
          <a:xfrm>
            <a:off x="287323" y="6302404"/>
            <a:ext cx="752129" cy="246221"/>
          </a:xfrm>
          <a:prstGeom prst="rect">
            <a:avLst/>
          </a:prstGeom>
          <a:noFill/>
        </p:spPr>
        <p:txBody>
          <a:bodyPr wrap="none" rtlCol="0">
            <a:spAutoFit/>
          </a:bodyPr>
          <a:lstStyle/>
          <a:p>
            <a:pPr defTabSz="914400"/>
            <a:r>
              <a:rPr lang="en-US" sz="1000" dirty="0" smtClean="0">
                <a:solidFill>
                  <a:prstClr val="black"/>
                </a:solidFill>
              </a:rPr>
              <a:t>12/26/13</a:t>
            </a:r>
            <a:endParaRPr lang="en-US" sz="1000" dirty="0">
              <a:solidFill>
                <a:prstClr val="black"/>
              </a:solidFill>
            </a:endParaRPr>
          </a:p>
        </p:txBody>
      </p:sp>
      <p:pic>
        <p:nvPicPr>
          <p:cNvPr id="6" name="Picture 5"/>
          <p:cNvPicPr>
            <a:picLocks noChangeAspect="1"/>
          </p:cNvPicPr>
          <p:nvPr userDrawn="1"/>
        </p:nvPicPr>
        <p:blipFill rotWithShape="1">
          <a:blip r:embed="rId9"/>
          <a:srcRect l="19821" t="14086" r="55960" b="76569"/>
          <a:stretch/>
        </p:blipFill>
        <p:spPr>
          <a:xfrm>
            <a:off x="9525" y="0"/>
            <a:ext cx="3928656" cy="1014761"/>
          </a:xfrm>
          <a:prstGeom prst="rect">
            <a:avLst/>
          </a:prstGeom>
        </p:spPr>
      </p:pic>
    </p:spTree>
    <p:extLst>
      <p:ext uri="{BB962C8B-B14F-4D97-AF65-F5344CB8AC3E}">
        <p14:creationId xmlns:p14="http://schemas.microsoft.com/office/powerpoint/2010/main" val="306615623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Lst>
  <p:timing>
    <p:tnLst>
      <p:par>
        <p:cTn id="1" dur="indefinite" restart="never" nodeType="tmRoot"/>
      </p:par>
    </p:tnLst>
  </p:timing>
  <p:hf hdr="0" ftr="0" dt="0"/>
  <p:txStyles>
    <p:titleStyle>
      <a:lvl1pPr algn="l" defTabSz="914400" rtl="0" eaLnBrk="1" latinLnBrk="0" hangingPunct="1">
        <a:spcBef>
          <a:spcPct val="0"/>
        </a:spcBef>
        <a:buNone/>
        <a:defRPr sz="2800" b="0" i="0" kern="1200">
          <a:solidFill>
            <a:schemeClr val="bg1"/>
          </a:solidFill>
          <a:latin typeface="Franklin Gothic Demi" pitchFamily="34" charset="0"/>
          <a:ea typeface="+mj-ea"/>
          <a:cs typeface="Arial"/>
        </a:defRPr>
      </a:lvl1pPr>
    </p:titleStyle>
    <p:bodyStyle>
      <a:lvl1pPr marL="231775" indent="-231775" algn="l" defTabSz="914400" rtl="0" eaLnBrk="1" latinLnBrk="0" hangingPunct="1">
        <a:spcBef>
          <a:spcPct val="20000"/>
        </a:spcBef>
        <a:buClr>
          <a:schemeClr val="tx2"/>
        </a:buClr>
        <a:buFont typeface="Arial"/>
        <a:buChar char="•"/>
        <a:defRPr lang="en-US" sz="2400" kern="1200" dirty="0" smtClean="0">
          <a:solidFill>
            <a:schemeClr val="tx1"/>
          </a:solidFill>
          <a:latin typeface="Franklin Gothic Medium" pitchFamily="34" charset="0"/>
          <a:ea typeface="+mn-ea"/>
          <a:cs typeface="Arial" pitchFamily="34" charset="0"/>
        </a:defRPr>
      </a:lvl1pPr>
      <a:lvl2pPr marL="571500" indent="-228600" algn="l" defTabSz="914400" rtl="0" eaLnBrk="1" latinLnBrk="0" hangingPunct="1">
        <a:spcBef>
          <a:spcPct val="20000"/>
        </a:spcBef>
        <a:buClr>
          <a:schemeClr val="bg1">
            <a:lumMod val="65000"/>
          </a:schemeClr>
        </a:buClr>
        <a:buFont typeface="Arial" pitchFamily="34" charset="0"/>
        <a:buChar char="–"/>
        <a:defRPr sz="1600" kern="1200">
          <a:solidFill>
            <a:schemeClr val="tx1"/>
          </a:solidFill>
          <a:latin typeface="Arial" pitchFamily="34" charset="0"/>
          <a:ea typeface="+mn-ea"/>
          <a:cs typeface="Arial" pitchFamily="34" charset="0"/>
        </a:defRPr>
      </a:lvl2pPr>
      <a:lvl3pPr marL="914400" indent="-171450" algn="l" defTabSz="914400" rtl="0" eaLnBrk="1" latinLnBrk="0" hangingPunct="1">
        <a:spcBef>
          <a:spcPct val="20000"/>
        </a:spcBef>
        <a:buClr>
          <a:schemeClr val="tx2">
            <a:lumMod val="40000"/>
            <a:lumOff val="60000"/>
          </a:schemeClr>
        </a:buClr>
        <a:buSzPct val="80000"/>
        <a:buFont typeface="Arial"/>
        <a:buChar char="•"/>
        <a:tabLst/>
        <a:defRPr sz="1400" kern="1200">
          <a:solidFill>
            <a:schemeClr val="tx1"/>
          </a:solidFill>
          <a:latin typeface="Arial" pitchFamily="34" charset="0"/>
          <a:ea typeface="+mn-ea"/>
          <a:cs typeface="Arial" pitchFamily="34" charset="0"/>
        </a:defRPr>
      </a:lvl3pPr>
      <a:lvl4pPr marL="1200150" indent="-171450" algn="l" defTabSz="914400" rtl="0" eaLnBrk="1" latinLnBrk="0" hangingPunct="1">
        <a:spcBef>
          <a:spcPct val="20000"/>
        </a:spcBef>
        <a:buClr>
          <a:schemeClr val="bg2"/>
        </a:buClr>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38181" y="68494"/>
            <a:ext cx="5205819" cy="810846"/>
          </a:xfrm>
          <a:prstGeom prst="rect">
            <a:avLst/>
          </a:prstGeom>
        </p:spPr>
        <p:txBody>
          <a:bodyPr vert="horz" lIns="0" tIns="0" rIns="0" bIns="0" rtlCol="0" anchor="ctr">
            <a:normAutofit/>
          </a:bodyPr>
          <a:lstStyle/>
          <a:p>
            <a:r>
              <a:rPr lang="en-US" dirty="0" smtClean="0"/>
              <a:t>Help Using This Template</a:t>
            </a:r>
            <a:endParaRPr lang="en-US" dirty="0"/>
          </a:p>
        </p:txBody>
      </p:sp>
      <p:sp>
        <p:nvSpPr>
          <p:cNvPr id="3" name="Text Placeholder 2"/>
          <p:cNvSpPr>
            <a:spLocks noGrp="1"/>
          </p:cNvSpPr>
          <p:nvPr>
            <p:ph type="body" idx="1"/>
          </p:nvPr>
        </p:nvSpPr>
        <p:spPr>
          <a:xfrm>
            <a:off x="457200" y="1828800"/>
            <a:ext cx="8229600" cy="4114800"/>
          </a:xfrm>
          <a:prstGeom prst="rect">
            <a:avLst/>
          </a:prstGeom>
        </p:spPr>
        <p:txBody>
          <a:bodyPr vert="horz" lIns="0" tIns="0" rIns="0" bIns="0" rtlCol="0">
            <a:noAutofit/>
          </a:bodyPr>
          <a:lstStyle/>
          <a:p>
            <a:pPr eaLnBrk="1" hangingPunct="1"/>
            <a:endParaRPr lang="en-US" dirty="0" smtClean="0"/>
          </a:p>
        </p:txBody>
      </p:sp>
      <p:sp>
        <p:nvSpPr>
          <p:cNvPr id="8" name="Rectangle 7"/>
          <p:cNvSpPr/>
          <p:nvPr userDrawn="1"/>
        </p:nvSpPr>
        <p:spPr>
          <a:xfrm>
            <a:off x="9525" y="947834"/>
            <a:ext cx="9144000" cy="50333"/>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4" name="TextBox 3"/>
          <p:cNvSpPr txBox="1"/>
          <p:nvPr userDrawn="1"/>
        </p:nvSpPr>
        <p:spPr>
          <a:xfrm>
            <a:off x="287323" y="6302404"/>
            <a:ext cx="752129" cy="246221"/>
          </a:xfrm>
          <a:prstGeom prst="rect">
            <a:avLst/>
          </a:prstGeom>
          <a:noFill/>
        </p:spPr>
        <p:txBody>
          <a:bodyPr wrap="none" rtlCol="0">
            <a:spAutoFit/>
          </a:bodyPr>
          <a:lstStyle/>
          <a:p>
            <a:pPr defTabSz="914400"/>
            <a:r>
              <a:rPr lang="en-US" sz="1000" dirty="0" smtClean="0">
                <a:solidFill>
                  <a:prstClr val="black"/>
                </a:solidFill>
              </a:rPr>
              <a:t>12/26/13</a:t>
            </a:r>
            <a:endParaRPr lang="en-US" sz="1000" dirty="0">
              <a:solidFill>
                <a:prstClr val="black"/>
              </a:solidFill>
            </a:endParaRPr>
          </a:p>
        </p:txBody>
      </p:sp>
      <p:pic>
        <p:nvPicPr>
          <p:cNvPr id="6" name="Picture 5"/>
          <p:cNvPicPr>
            <a:picLocks noChangeAspect="1"/>
          </p:cNvPicPr>
          <p:nvPr userDrawn="1"/>
        </p:nvPicPr>
        <p:blipFill rotWithShape="1">
          <a:blip r:embed="rId9"/>
          <a:srcRect l="19821" t="14086" r="55960" b="76569"/>
          <a:stretch/>
        </p:blipFill>
        <p:spPr>
          <a:xfrm>
            <a:off x="9525" y="0"/>
            <a:ext cx="3928656" cy="1014761"/>
          </a:xfrm>
          <a:prstGeom prst="rect">
            <a:avLst/>
          </a:prstGeom>
        </p:spPr>
      </p:pic>
    </p:spTree>
    <p:extLst>
      <p:ext uri="{BB962C8B-B14F-4D97-AF65-F5344CB8AC3E}">
        <p14:creationId xmlns:p14="http://schemas.microsoft.com/office/powerpoint/2010/main" val="4201334871"/>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Lst>
  <p:timing>
    <p:tnLst>
      <p:par>
        <p:cTn id="1" dur="indefinite" restart="never" nodeType="tmRoot"/>
      </p:par>
    </p:tnLst>
  </p:timing>
  <p:hf hdr="0" ftr="0" dt="0"/>
  <p:txStyles>
    <p:titleStyle>
      <a:lvl1pPr algn="l" defTabSz="914400" rtl="0" eaLnBrk="1" latinLnBrk="0" hangingPunct="1">
        <a:spcBef>
          <a:spcPct val="0"/>
        </a:spcBef>
        <a:buNone/>
        <a:defRPr sz="2800" b="0" i="0" kern="1200">
          <a:solidFill>
            <a:schemeClr val="bg1"/>
          </a:solidFill>
          <a:latin typeface="Franklin Gothic Demi" pitchFamily="34" charset="0"/>
          <a:ea typeface="+mj-ea"/>
          <a:cs typeface="Arial"/>
        </a:defRPr>
      </a:lvl1pPr>
    </p:titleStyle>
    <p:bodyStyle>
      <a:lvl1pPr marL="231775" indent="-231775" algn="l" defTabSz="914400" rtl="0" eaLnBrk="1" latinLnBrk="0" hangingPunct="1">
        <a:spcBef>
          <a:spcPct val="20000"/>
        </a:spcBef>
        <a:buClr>
          <a:schemeClr val="tx2"/>
        </a:buClr>
        <a:buFont typeface="Arial"/>
        <a:buChar char="•"/>
        <a:defRPr lang="en-US" sz="2400" kern="1200" dirty="0" smtClean="0">
          <a:solidFill>
            <a:schemeClr val="tx1"/>
          </a:solidFill>
          <a:latin typeface="Franklin Gothic Medium" pitchFamily="34" charset="0"/>
          <a:ea typeface="+mn-ea"/>
          <a:cs typeface="Arial" pitchFamily="34" charset="0"/>
        </a:defRPr>
      </a:lvl1pPr>
      <a:lvl2pPr marL="571500" indent="-228600" algn="l" defTabSz="914400" rtl="0" eaLnBrk="1" latinLnBrk="0" hangingPunct="1">
        <a:spcBef>
          <a:spcPct val="20000"/>
        </a:spcBef>
        <a:buClr>
          <a:schemeClr val="bg1">
            <a:lumMod val="65000"/>
          </a:schemeClr>
        </a:buClr>
        <a:buFont typeface="Arial" pitchFamily="34" charset="0"/>
        <a:buChar char="–"/>
        <a:defRPr sz="1600" kern="1200">
          <a:solidFill>
            <a:schemeClr val="tx1"/>
          </a:solidFill>
          <a:latin typeface="Arial" pitchFamily="34" charset="0"/>
          <a:ea typeface="+mn-ea"/>
          <a:cs typeface="Arial" pitchFamily="34" charset="0"/>
        </a:defRPr>
      </a:lvl2pPr>
      <a:lvl3pPr marL="914400" indent="-171450" algn="l" defTabSz="914400" rtl="0" eaLnBrk="1" latinLnBrk="0" hangingPunct="1">
        <a:spcBef>
          <a:spcPct val="20000"/>
        </a:spcBef>
        <a:buClr>
          <a:schemeClr val="tx2">
            <a:lumMod val="40000"/>
            <a:lumOff val="60000"/>
          </a:schemeClr>
        </a:buClr>
        <a:buSzPct val="80000"/>
        <a:buFont typeface="Arial"/>
        <a:buChar char="•"/>
        <a:tabLst/>
        <a:defRPr sz="1400" kern="1200">
          <a:solidFill>
            <a:schemeClr val="tx1"/>
          </a:solidFill>
          <a:latin typeface="Arial" pitchFamily="34" charset="0"/>
          <a:ea typeface="+mn-ea"/>
          <a:cs typeface="Arial" pitchFamily="34" charset="0"/>
        </a:defRPr>
      </a:lvl3pPr>
      <a:lvl4pPr marL="1200150" indent="-171450" algn="l" defTabSz="914400" rtl="0" eaLnBrk="1" latinLnBrk="0" hangingPunct="1">
        <a:spcBef>
          <a:spcPct val="20000"/>
        </a:spcBef>
        <a:buClr>
          <a:schemeClr val="bg2"/>
        </a:buClr>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38181" y="68494"/>
            <a:ext cx="5205819" cy="810846"/>
          </a:xfrm>
          <a:prstGeom prst="rect">
            <a:avLst/>
          </a:prstGeom>
        </p:spPr>
        <p:txBody>
          <a:bodyPr vert="horz" lIns="0" tIns="0" rIns="0" bIns="0" rtlCol="0" anchor="ctr">
            <a:normAutofit/>
          </a:bodyPr>
          <a:lstStyle/>
          <a:p>
            <a:r>
              <a:rPr lang="en-US" dirty="0" smtClean="0"/>
              <a:t>Help Using This Template</a:t>
            </a:r>
            <a:endParaRPr lang="en-US" dirty="0"/>
          </a:p>
        </p:txBody>
      </p:sp>
      <p:sp>
        <p:nvSpPr>
          <p:cNvPr id="3" name="Text Placeholder 2"/>
          <p:cNvSpPr>
            <a:spLocks noGrp="1"/>
          </p:cNvSpPr>
          <p:nvPr>
            <p:ph type="body" idx="1"/>
          </p:nvPr>
        </p:nvSpPr>
        <p:spPr>
          <a:xfrm>
            <a:off x="457200" y="1828800"/>
            <a:ext cx="8229600" cy="4114800"/>
          </a:xfrm>
          <a:prstGeom prst="rect">
            <a:avLst/>
          </a:prstGeom>
        </p:spPr>
        <p:txBody>
          <a:bodyPr vert="horz" lIns="0" tIns="0" rIns="0" bIns="0" rtlCol="0">
            <a:noAutofit/>
          </a:bodyPr>
          <a:lstStyle/>
          <a:p>
            <a:pPr eaLnBrk="1" hangingPunct="1"/>
            <a:endParaRPr lang="en-US" dirty="0" smtClean="0"/>
          </a:p>
        </p:txBody>
      </p:sp>
      <p:sp>
        <p:nvSpPr>
          <p:cNvPr id="8" name="Rectangle 7"/>
          <p:cNvSpPr/>
          <p:nvPr userDrawn="1"/>
        </p:nvSpPr>
        <p:spPr>
          <a:xfrm>
            <a:off x="9525" y="947834"/>
            <a:ext cx="9144000" cy="50333"/>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4" name="TextBox 3"/>
          <p:cNvSpPr txBox="1"/>
          <p:nvPr userDrawn="1"/>
        </p:nvSpPr>
        <p:spPr>
          <a:xfrm>
            <a:off x="287323" y="6302404"/>
            <a:ext cx="752129" cy="246221"/>
          </a:xfrm>
          <a:prstGeom prst="rect">
            <a:avLst/>
          </a:prstGeom>
          <a:noFill/>
        </p:spPr>
        <p:txBody>
          <a:bodyPr wrap="none" rtlCol="0">
            <a:spAutoFit/>
          </a:bodyPr>
          <a:lstStyle/>
          <a:p>
            <a:pPr defTabSz="914400"/>
            <a:r>
              <a:rPr lang="en-US" sz="1000" dirty="0" smtClean="0">
                <a:solidFill>
                  <a:prstClr val="black"/>
                </a:solidFill>
              </a:rPr>
              <a:t>12/26/13</a:t>
            </a:r>
            <a:endParaRPr lang="en-US" sz="1000" dirty="0">
              <a:solidFill>
                <a:prstClr val="black"/>
              </a:solidFill>
            </a:endParaRPr>
          </a:p>
        </p:txBody>
      </p:sp>
      <p:pic>
        <p:nvPicPr>
          <p:cNvPr id="6" name="Picture 5"/>
          <p:cNvPicPr>
            <a:picLocks noChangeAspect="1"/>
          </p:cNvPicPr>
          <p:nvPr userDrawn="1"/>
        </p:nvPicPr>
        <p:blipFill rotWithShape="1">
          <a:blip r:embed="rId9"/>
          <a:srcRect l="19821" t="14086" r="55960" b="76569"/>
          <a:stretch/>
        </p:blipFill>
        <p:spPr>
          <a:xfrm>
            <a:off x="9525" y="0"/>
            <a:ext cx="3928656" cy="1014761"/>
          </a:xfrm>
          <a:prstGeom prst="rect">
            <a:avLst/>
          </a:prstGeom>
        </p:spPr>
      </p:pic>
    </p:spTree>
    <p:extLst>
      <p:ext uri="{BB962C8B-B14F-4D97-AF65-F5344CB8AC3E}">
        <p14:creationId xmlns:p14="http://schemas.microsoft.com/office/powerpoint/2010/main" val="393185027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Lst>
  <p:timing>
    <p:tnLst>
      <p:par>
        <p:cTn id="1" dur="indefinite" restart="never" nodeType="tmRoot"/>
      </p:par>
    </p:tnLst>
  </p:timing>
  <p:hf hdr="0" ftr="0" dt="0"/>
  <p:txStyles>
    <p:titleStyle>
      <a:lvl1pPr algn="l" defTabSz="914400" rtl="0" eaLnBrk="1" latinLnBrk="0" hangingPunct="1">
        <a:spcBef>
          <a:spcPct val="0"/>
        </a:spcBef>
        <a:buNone/>
        <a:defRPr sz="2800" b="0" i="0" kern="1200">
          <a:solidFill>
            <a:schemeClr val="bg1"/>
          </a:solidFill>
          <a:latin typeface="Franklin Gothic Demi" pitchFamily="34" charset="0"/>
          <a:ea typeface="+mj-ea"/>
          <a:cs typeface="Arial"/>
        </a:defRPr>
      </a:lvl1pPr>
    </p:titleStyle>
    <p:bodyStyle>
      <a:lvl1pPr marL="231775" indent="-231775" algn="l" defTabSz="914400" rtl="0" eaLnBrk="1" latinLnBrk="0" hangingPunct="1">
        <a:spcBef>
          <a:spcPct val="20000"/>
        </a:spcBef>
        <a:buClr>
          <a:schemeClr val="tx2"/>
        </a:buClr>
        <a:buFont typeface="Arial"/>
        <a:buChar char="•"/>
        <a:defRPr lang="en-US" sz="2400" kern="1200" dirty="0" smtClean="0">
          <a:solidFill>
            <a:schemeClr val="tx1"/>
          </a:solidFill>
          <a:latin typeface="Franklin Gothic Medium" pitchFamily="34" charset="0"/>
          <a:ea typeface="+mn-ea"/>
          <a:cs typeface="Arial" pitchFamily="34" charset="0"/>
        </a:defRPr>
      </a:lvl1pPr>
      <a:lvl2pPr marL="571500" indent="-228600" algn="l" defTabSz="914400" rtl="0" eaLnBrk="1" latinLnBrk="0" hangingPunct="1">
        <a:spcBef>
          <a:spcPct val="20000"/>
        </a:spcBef>
        <a:buClr>
          <a:schemeClr val="bg1">
            <a:lumMod val="65000"/>
          </a:schemeClr>
        </a:buClr>
        <a:buFont typeface="Arial" pitchFamily="34" charset="0"/>
        <a:buChar char="–"/>
        <a:defRPr sz="1600" kern="1200">
          <a:solidFill>
            <a:schemeClr val="tx1"/>
          </a:solidFill>
          <a:latin typeface="Arial" pitchFamily="34" charset="0"/>
          <a:ea typeface="+mn-ea"/>
          <a:cs typeface="Arial" pitchFamily="34" charset="0"/>
        </a:defRPr>
      </a:lvl2pPr>
      <a:lvl3pPr marL="914400" indent="-171450" algn="l" defTabSz="914400" rtl="0" eaLnBrk="1" latinLnBrk="0" hangingPunct="1">
        <a:spcBef>
          <a:spcPct val="20000"/>
        </a:spcBef>
        <a:buClr>
          <a:schemeClr val="tx2">
            <a:lumMod val="40000"/>
            <a:lumOff val="60000"/>
          </a:schemeClr>
        </a:buClr>
        <a:buSzPct val="80000"/>
        <a:buFont typeface="Arial"/>
        <a:buChar char="•"/>
        <a:tabLst/>
        <a:defRPr sz="1400" kern="1200">
          <a:solidFill>
            <a:schemeClr val="tx1"/>
          </a:solidFill>
          <a:latin typeface="Arial" pitchFamily="34" charset="0"/>
          <a:ea typeface="+mn-ea"/>
          <a:cs typeface="Arial" pitchFamily="34" charset="0"/>
        </a:defRPr>
      </a:lvl3pPr>
      <a:lvl4pPr marL="1200150" indent="-171450" algn="l" defTabSz="914400" rtl="0" eaLnBrk="1" latinLnBrk="0" hangingPunct="1">
        <a:spcBef>
          <a:spcPct val="20000"/>
        </a:spcBef>
        <a:buClr>
          <a:schemeClr val="bg2"/>
        </a:buClr>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38181" y="68494"/>
            <a:ext cx="5205819" cy="810846"/>
          </a:xfrm>
          <a:prstGeom prst="rect">
            <a:avLst/>
          </a:prstGeom>
        </p:spPr>
        <p:txBody>
          <a:bodyPr vert="horz" lIns="0" tIns="0" rIns="0" bIns="0" rtlCol="0" anchor="ctr">
            <a:normAutofit/>
          </a:bodyPr>
          <a:lstStyle/>
          <a:p>
            <a:r>
              <a:rPr lang="en-US" dirty="0" smtClean="0"/>
              <a:t>Help Using This Template</a:t>
            </a:r>
            <a:endParaRPr lang="en-US" dirty="0"/>
          </a:p>
        </p:txBody>
      </p:sp>
      <p:sp>
        <p:nvSpPr>
          <p:cNvPr id="3" name="Text Placeholder 2"/>
          <p:cNvSpPr>
            <a:spLocks noGrp="1"/>
          </p:cNvSpPr>
          <p:nvPr>
            <p:ph type="body" idx="1"/>
          </p:nvPr>
        </p:nvSpPr>
        <p:spPr>
          <a:xfrm>
            <a:off x="457200" y="1828800"/>
            <a:ext cx="8229600" cy="4114800"/>
          </a:xfrm>
          <a:prstGeom prst="rect">
            <a:avLst/>
          </a:prstGeom>
        </p:spPr>
        <p:txBody>
          <a:bodyPr vert="horz" lIns="0" tIns="0" rIns="0" bIns="0" rtlCol="0">
            <a:noAutofit/>
          </a:bodyPr>
          <a:lstStyle/>
          <a:p>
            <a:pPr eaLnBrk="1" hangingPunct="1"/>
            <a:endParaRPr lang="en-US" dirty="0" smtClean="0"/>
          </a:p>
        </p:txBody>
      </p:sp>
      <p:sp>
        <p:nvSpPr>
          <p:cNvPr id="8" name="Rectangle 7"/>
          <p:cNvSpPr/>
          <p:nvPr userDrawn="1"/>
        </p:nvSpPr>
        <p:spPr>
          <a:xfrm>
            <a:off x="9525" y="947834"/>
            <a:ext cx="9144000" cy="50333"/>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4" name="TextBox 3"/>
          <p:cNvSpPr txBox="1"/>
          <p:nvPr userDrawn="1"/>
        </p:nvSpPr>
        <p:spPr>
          <a:xfrm>
            <a:off x="287323" y="6302404"/>
            <a:ext cx="752129" cy="246221"/>
          </a:xfrm>
          <a:prstGeom prst="rect">
            <a:avLst/>
          </a:prstGeom>
          <a:noFill/>
        </p:spPr>
        <p:txBody>
          <a:bodyPr wrap="none" rtlCol="0">
            <a:spAutoFit/>
          </a:bodyPr>
          <a:lstStyle/>
          <a:p>
            <a:pPr defTabSz="914400"/>
            <a:r>
              <a:rPr lang="en-US" sz="1000" dirty="0" smtClean="0">
                <a:solidFill>
                  <a:prstClr val="black"/>
                </a:solidFill>
              </a:rPr>
              <a:t>12/26/13</a:t>
            </a:r>
            <a:endParaRPr lang="en-US" sz="1000" dirty="0">
              <a:solidFill>
                <a:prstClr val="black"/>
              </a:solidFill>
            </a:endParaRPr>
          </a:p>
        </p:txBody>
      </p:sp>
      <p:pic>
        <p:nvPicPr>
          <p:cNvPr id="6" name="Picture 5"/>
          <p:cNvPicPr>
            <a:picLocks noChangeAspect="1"/>
          </p:cNvPicPr>
          <p:nvPr userDrawn="1"/>
        </p:nvPicPr>
        <p:blipFill rotWithShape="1">
          <a:blip r:embed="rId9"/>
          <a:srcRect l="19821" t="14086" r="55960" b="76569"/>
          <a:stretch/>
        </p:blipFill>
        <p:spPr>
          <a:xfrm>
            <a:off x="9525" y="0"/>
            <a:ext cx="3928656" cy="1014761"/>
          </a:xfrm>
          <a:prstGeom prst="rect">
            <a:avLst/>
          </a:prstGeom>
        </p:spPr>
      </p:pic>
    </p:spTree>
    <p:extLst>
      <p:ext uri="{BB962C8B-B14F-4D97-AF65-F5344CB8AC3E}">
        <p14:creationId xmlns:p14="http://schemas.microsoft.com/office/powerpoint/2010/main" val="168338876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Lst>
  <p:timing>
    <p:tnLst>
      <p:par>
        <p:cTn id="1" dur="indefinite" restart="never" nodeType="tmRoot"/>
      </p:par>
    </p:tnLst>
  </p:timing>
  <p:hf hdr="0" ftr="0" dt="0"/>
  <p:txStyles>
    <p:titleStyle>
      <a:lvl1pPr algn="l" defTabSz="914400" rtl="0" eaLnBrk="1" latinLnBrk="0" hangingPunct="1">
        <a:spcBef>
          <a:spcPct val="0"/>
        </a:spcBef>
        <a:buNone/>
        <a:defRPr sz="2800" b="0" i="0" kern="1200">
          <a:solidFill>
            <a:schemeClr val="bg1"/>
          </a:solidFill>
          <a:latin typeface="Franklin Gothic Demi" pitchFamily="34" charset="0"/>
          <a:ea typeface="+mj-ea"/>
          <a:cs typeface="Arial"/>
        </a:defRPr>
      </a:lvl1pPr>
    </p:titleStyle>
    <p:bodyStyle>
      <a:lvl1pPr marL="231775" indent="-231775" algn="l" defTabSz="914400" rtl="0" eaLnBrk="1" latinLnBrk="0" hangingPunct="1">
        <a:spcBef>
          <a:spcPct val="20000"/>
        </a:spcBef>
        <a:buClr>
          <a:schemeClr val="tx2"/>
        </a:buClr>
        <a:buFont typeface="Arial"/>
        <a:buChar char="•"/>
        <a:defRPr lang="en-US" sz="2400" kern="1200" dirty="0" smtClean="0">
          <a:solidFill>
            <a:schemeClr val="tx1"/>
          </a:solidFill>
          <a:latin typeface="Franklin Gothic Medium" pitchFamily="34" charset="0"/>
          <a:ea typeface="+mn-ea"/>
          <a:cs typeface="Arial" pitchFamily="34" charset="0"/>
        </a:defRPr>
      </a:lvl1pPr>
      <a:lvl2pPr marL="571500" indent="-228600" algn="l" defTabSz="914400" rtl="0" eaLnBrk="1" latinLnBrk="0" hangingPunct="1">
        <a:spcBef>
          <a:spcPct val="20000"/>
        </a:spcBef>
        <a:buClr>
          <a:schemeClr val="bg1">
            <a:lumMod val="65000"/>
          </a:schemeClr>
        </a:buClr>
        <a:buFont typeface="Arial" pitchFamily="34" charset="0"/>
        <a:buChar char="–"/>
        <a:defRPr sz="1600" kern="1200">
          <a:solidFill>
            <a:schemeClr val="tx1"/>
          </a:solidFill>
          <a:latin typeface="Arial" pitchFamily="34" charset="0"/>
          <a:ea typeface="+mn-ea"/>
          <a:cs typeface="Arial" pitchFamily="34" charset="0"/>
        </a:defRPr>
      </a:lvl2pPr>
      <a:lvl3pPr marL="914400" indent="-171450" algn="l" defTabSz="914400" rtl="0" eaLnBrk="1" latinLnBrk="0" hangingPunct="1">
        <a:spcBef>
          <a:spcPct val="20000"/>
        </a:spcBef>
        <a:buClr>
          <a:schemeClr val="tx2">
            <a:lumMod val="40000"/>
            <a:lumOff val="60000"/>
          </a:schemeClr>
        </a:buClr>
        <a:buSzPct val="80000"/>
        <a:buFont typeface="Arial"/>
        <a:buChar char="•"/>
        <a:tabLst/>
        <a:defRPr sz="1400" kern="1200">
          <a:solidFill>
            <a:schemeClr val="tx1"/>
          </a:solidFill>
          <a:latin typeface="Arial" pitchFamily="34" charset="0"/>
          <a:ea typeface="+mn-ea"/>
          <a:cs typeface="Arial" pitchFamily="34" charset="0"/>
        </a:defRPr>
      </a:lvl3pPr>
      <a:lvl4pPr marL="1200150" indent="-171450" algn="l" defTabSz="914400" rtl="0" eaLnBrk="1" latinLnBrk="0" hangingPunct="1">
        <a:spcBef>
          <a:spcPct val="20000"/>
        </a:spcBef>
        <a:buClr>
          <a:schemeClr val="bg2"/>
        </a:buClr>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38181" y="68494"/>
            <a:ext cx="5205819" cy="810846"/>
          </a:xfrm>
          <a:prstGeom prst="rect">
            <a:avLst/>
          </a:prstGeom>
        </p:spPr>
        <p:txBody>
          <a:bodyPr vert="horz" lIns="0" tIns="0" rIns="0" bIns="0" rtlCol="0" anchor="ctr">
            <a:normAutofit/>
          </a:bodyPr>
          <a:lstStyle/>
          <a:p>
            <a:r>
              <a:rPr lang="en-US" dirty="0" smtClean="0"/>
              <a:t>Help Using This Template</a:t>
            </a:r>
            <a:endParaRPr lang="en-US" dirty="0"/>
          </a:p>
        </p:txBody>
      </p:sp>
      <p:sp>
        <p:nvSpPr>
          <p:cNvPr id="3" name="Text Placeholder 2"/>
          <p:cNvSpPr>
            <a:spLocks noGrp="1"/>
          </p:cNvSpPr>
          <p:nvPr>
            <p:ph type="body" idx="1"/>
          </p:nvPr>
        </p:nvSpPr>
        <p:spPr>
          <a:xfrm>
            <a:off x="457200" y="1828800"/>
            <a:ext cx="8229600" cy="4114800"/>
          </a:xfrm>
          <a:prstGeom prst="rect">
            <a:avLst/>
          </a:prstGeom>
        </p:spPr>
        <p:txBody>
          <a:bodyPr vert="horz" lIns="0" tIns="0" rIns="0" bIns="0" rtlCol="0">
            <a:noAutofit/>
          </a:bodyPr>
          <a:lstStyle/>
          <a:p>
            <a:pPr eaLnBrk="1" hangingPunct="1"/>
            <a:endParaRPr lang="en-US" dirty="0" smtClean="0"/>
          </a:p>
        </p:txBody>
      </p:sp>
      <p:sp>
        <p:nvSpPr>
          <p:cNvPr id="8" name="Rectangle 7"/>
          <p:cNvSpPr/>
          <p:nvPr userDrawn="1"/>
        </p:nvSpPr>
        <p:spPr>
          <a:xfrm>
            <a:off x="9525" y="947834"/>
            <a:ext cx="9144000" cy="50333"/>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4" name="TextBox 3"/>
          <p:cNvSpPr txBox="1"/>
          <p:nvPr userDrawn="1"/>
        </p:nvSpPr>
        <p:spPr>
          <a:xfrm>
            <a:off x="287323" y="6302404"/>
            <a:ext cx="752129" cy="246221"/>
          </a:xfrm>
          <a:prstGeom prst="rect">
            <a:avLst/>
          </a:prstGeom>
          <a:noFill/>
        </p:spPr>
        <p:txBody>
          <a:bodyPr wrap="none" rtlCol="0">
            <a:spAutoFit/>
          </a:bodyPr>
          <a:lstStyle/>
          <a:p>
            <a:pPr defTabSz="914400"/>
            <a:r>
              <a:rPr lang="en-US" sz="1000" dirty="0" smtClean="0">
                <a:solidFill>
                  <a:prstClr val="black"/>
                </a:solidFill>
              </a:rPr>
              <a:t>12/26/13</a:t>
            </a:r>
            <a:endParaRPr lang="en-US" sz="1000" dirty="0">
              <a:solidFill>
                <a:prstClr val="black"/>
              </a:solidFill>
            </a:endParaRPr>
          </a:p>
        </p:txBody>
      </p:sp>
      <p:pic>
        <p:nvPicPr>
          <p:cNvPr id="6" name="Picture 5"/>
          <p:cNvPicPr>
            <a:picLocks noChangeAspect="1"/>
          </p:cNvPicPr>
          <p:nvPr userDrawn="1"/>
        </p:nvPicPr>
        <p:blipFill rotWithShape="1">
          <a:blip r:embed="rId9"/>
          <a:srcRect l="19821" t="14086" r="55960" b="76569"/>
          <a:stretch/>
        </p:blipFill>
        <p:spPr>
          <a:xfrm>
            <a:off x="9525" y="0"/>
            <a:ext cx="3928656" cy="1014761"/>
          </a:xfrm>
          <a:prstGeom prst="rect">
            <a:avLst/>
          </a:prstGeom>
        </p:spPr>
      </p:pic>
    </p:spTree>
    <p:extLst>
      <p:ext uri="{BB962C8B-B14F-4D97-AF65-F5344CB8AC3E}">
        <p14:creationId xmlns:p14="http://schemas.microsoft.com/office/powerpoint/2010/main" val="247759701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Lst>
  <p:timing>
    <p:tnLst>
      <p:par>
        <p:cTn id="1" dur="indefinite" restart="never" nodeType="tmRoot"/>
      </p:par>
    </p:tnLst>
  </p:timing>
  <p:hf hdr="0" ftr="0" dt="0"/>
  <p:txStyles>
    <p:titleStyle>
      <a:lvl1pPr algn="l" defTabSz="914400" rtl="0" eaLnBrk="1" latinLnBrk="0" hangingPunct="1">
        <a:spcBef>
          <a:spcPct val="0"/>
        </a:spcBef>
        <a:buNone/>
        <a:defRPr sz="2800" b="0" i="0" kern="1200">
          <a:solidFill>
            <a:schemeClr val="bg1"/>
          </a:solidFill>
          <a:latin typeface="Franklin Gothic Demi" pitchFamily="34" charset="0"/>
          <a:ea typeface="+mj-ea"/>
          <a:cs typeface="Arial"/>
        </a:defRPr>
      </a:lvl1pPr>
    </p:titleStyle>
    <p:bodyStyle>
      <a:lvl1pPr marL="231775" indent="-231775" algn="l" defTabSz="914400" rtl="0" eaLnBrk="1" latinLnBrk="0" hangingPunct="1">
        <a:spcBef>
          <a:spcPct val="20000"/>
        </a:spcBef>
        <a:buClr>
          <a:schemeClr val="tx2"/>
        </a:buClr>
        <a:buFont typeface="Arial"/>
        <a:buChar char="•"/>
        <a:defRPr lang="en-US" sz="2400" kern="1200" dirty="0" smtClean="0">
          <a:solidFill>
            <a:schemeClr val="tx1"/>
          </a:solidFill>
          <a:latin typeface="Franklin Gothic Medium" pitchFamily="34" charset="0"/>
          <a:ea typeface="+mn-ea"/>
          <a:cs typeface="Arial" pitchFamily="34" charset="0"/>
        </a:defRPr>
      </a:lvl1pPr>
      <a:lvl2pPr marL="571500" indent="-228600" algn="l" defTabSz="914400" rtl="0" eaLnBrk="1" latinLnBrk="0" hangingPunct="1">
        <a:spcBef>
          <a:spcPct val="20000"/>
        </a:spcBef>
        <a:buClr>
          <a:schemeClr val="bg1">
            <a:lumMod val="65000"/>
          </a:schemeClr>
        </a:buClr>
        <a:buFont typeface="Arial" pitchFamily="34" charset="0"/>
        <a:buChar char="–"/>
        <a:defRPr sz="1600" kern="1200">
          <a:solidFill>
            <a:schemeClr val="tx1"/>
          </a:solidFill>
          <a:latin typeface="Arial" pitchFamily="34" charset="0"/>
          <a:ea typeface="+mn-ea"/>
          <a:cs typeface="Arial" pitchFamily="34" charset="0"/>
        </a:defRPr>
      </a:lvl2pPr>
      <a:lvl3pPr marL="914400" indent="-171450" algn="l" defTabSz="914400" rtl="0" eaLnBrk="1" latinLnBrk="0" hangingPunct="1">
        <a:spcBef>
          <a:spcPct val="20000"/>
        </a:spcBef>
        <a:buClr>
          <a:schemeClr val="tx2">
            <a:lumMod val="40000"/>
            <a:lumOff val="60000"/>
          </a:schemeClr>
        </a:buClr>
        <a:buSzPct val="80000"/>
        <a:buFont typeface="Arial"/>
        <a:buChar char="•"/>
        <a:tabLst/>
        <a:defRPr sz="1400" kern="1200">
          <a:solidFill>
            <a:schemeClr val="tx1"/>
          </a:solidFill>
          <a:latin typeface="Arial" pitchFamily="34" charset="0"/>
          <a:ea typeface="+mn-ea"/>
          <a:cs typeface="Arial" pitchFamily="34" charset="0"/>
        </a:defRPr>
      </a:lvl3pPr>
      <a:lvl4pPr marL="1200150" indent="-171450" algn="l" defTabSz="914400" rtl="0" eaLnBrk="1" latinLnBrk="0" hangingPunct="1">
        <a:spcBef>
          <a:spcPct val="20000"/>
        </a:spcBef>
        <a:buClr>
          <a:schemeClr val="bg2"/>
        </a:buClr>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38181" y="68494"/>
            <a:ext cx="5205819" cy="810846"/>
          </a:xfrm>
          <a:prstGeom prst="rect">
            <a:avLst/>
          </a:prstGeom>
        </p:spPr>
        <p:txBody>
          <a:bodyPr vert="horz" lIns="0" tIns="0" rIns="0" bIns="0" rtlCol="0" anchor="ctr">
            <a:normAutofit/>
          </a:bodyPr>
          <a:lstStyle/>
          <a:p>
            <a:r>
              <a:rPr lang="en-US" dirty="0" smtClean="0"/>
              <a:t>Help Using This Template</a:t>
            </a:r>
            <a:endParaRPr lang="en-US" dirty="0"/>
          </a:p>
        </p:txBody>
      </p:sp>
      <p:sp>
        <p:nvSpPr>
          <p:cNvPr id="3" name="Text Placeholder 2"/>
          <p:cNvSpPr>
            <a:spLocks noGrp="1"/>
          </p:cNvSpPr>
          <p:nvPr>
            <p:ph type="body" idx="1"/>
          </p:nvPr>
        </p:nvSpPr>
        <p:spPr>
          <a:xfrm>
            <a:off x="457200" y="1828800"/>
            <a:ext cx="8229600" cy="4114800"/>
          </a:xfrm>
          <a:prstGeom prst="rect">
            <a:avLst/>
          </a:prstGeom>
        </p:spPr>
        <p:txBody>
          <a:bodyPr vert="horz" lIns="0" tIns="0" rIns="0" bIns="0" rtlCol="0">
            <a:noAutofit/>
          </a:bodyPr>
          <a:lstStyle/>
          <a:p>
            <a:pPr eaLnBrk="1" hangingPunct="1"/>
            <a:endParaRPr lang="en-US" dirty="0" smtClean="0"/>
          </a:p>
        </p:txBody>
      </p:sp>
      <p:sp>
        <p:nvSpPr>
          <p:cNvPr id="8" name="Rectangle 7"/>
          <p:cNvSpPr/>
          <p:nvPr userDrawn="1"/>
        </p:nvSpPr>
        <p:spPr>
          <a:xfrm>
            <a:off x="9525" y="947834"/>
            <a:ext cx="9144000" cy="50333"/>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4" name="TextBox 3"/>
          <p:cNvSpPr txBox="1"/>
          <p:nvPr userDrawn="1"/>
        </p:nvSpPr>
        <p:spPr>
          <a:xfrm>
            <a:off x="287323" y="6302404"/>
            <a:ext cx="752129" cy="246221"/>
          </a:xfrm>
          <a:prstGeom prst="rect">
            <a:avLst/>
          </a:prstGeom>
          <a:noFill/>
        </p:spPr>
        <p:txBody>
          <a:bodyPr wrap="none" rtlCol="0">
            <a:spAutoFit/>
          </a:bodyPr>
          <a:lstStyle/>
          <a:p>
            <a:pPr defTabSz="914400"/>
            <a:r>
              <a:rPr lang="en-US" sz="1000" dirty="0" smtClean="0">
                <a:solidFill>
                  <a:prstClr val="black"/>
                </a:solidFill>
              </a:rPr>
              <a:t>12/26/13</a:t>
            </a:r>
            <a:endParaRPr lang="en-US" sz="1000" dirty="0">
              <a:solidFill>
                <a:prstClr val="black"/>
              </a:solidFill>
            </a:endParaRPr>
          </a:p>
        </p:txBody>
      </p:sp>
      <p:pic>
        <p:nvPicPr>
          <p:cNvPr id="6" name="Picture 5"/>
          <p:cNvPicPr>
            <a:picLocks noChangeAspect="1"/>
          </p:cNvPicPr>
          <p:nvPr userDrawn="1"/>
        </p:nvPicPr>
        <p:blipFill rotWithShape="1">
          <a:blip r:embed="rId11"/>
          <a:srcRect l="19821" t="14086" r="55960" b="76569"/>
          <a:stretch/>
        </p:blipFill>
        <p:spPr>
          <a:xfrm>
            <a:off x="9525" y="0"/>
            <a:ext cx="3928656" cy="1014761"/>
          </a:xfrm>
          <a:prstGeom prst="rect">
            <a:avLst/>
          </a:prstGeom>
        </p:spPr>
      </p:pic>
    </p:spTree>
    <p:extLst>
      <p:ext uri="{BB962C8B-B14F-4D97-AF65-F5344CB8AC3E}">
        <p14:creationId xmlns:p14="http://schemas.microsoft.com/office/powerpoint/2010/main" val="265773701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Lst>
  <p:timing>
    <p:tnLst>
      <p:par>
        <p:cTn id="1" dur="indefinite" restart="never" nodeType="tmRoot"/>
      </p:par>
    </p:tnLst>
  </p:timing>
  <p:hf hdr="0" ftr="0" dt="0"/>
  <p:txStyles>
    <p:titleStyle>
      <a:lvl1pPr algn="l" defTabSz="914400" rtl="0" eaLnBrk="1" latinLnBrk="0" hangingPunct="1">
        <a:spcBef>
          <a:spcPct val="0"/>
        </a:spcBef>
        <a:buNone/>
        <a:defRPr sz="2800" b="0" i="0" kern="1200">
          <a:solidFill>
            <a:schemeClr val="bg1"/>
          </a:solidFill>
          <a:latin typeface="Franklin Gothic Demi" pitchFamily="34" charset="0"/>
          <a:ea typeface="+mj-ea"/>
          <a:cs typeface="Arial"/>
        </a:defRPr>
      </a:lvl1pPr>
    </p:titleStyle>
    <p:bodyStyle>
      <a:lvl1pPr marL="231775" indent="-231775" algn="l" defTabSz="914400" rtl="0" eaLnBrk="1" latinLnBrk="0" hangingPunct="1">
        <a:spcBef>
          <a:spcPct val="20000"/>
        </a:spcBef>
        <a:buClr>
          <a:schemeClr val="tx2"/>
        </a:buClr>
        <a:buFont typeface="Arial"/>
        <a:buChar char="•"/>
        <a:defRPr lang="en-US" sz="2400" kern="1200" dirty="0" smtClean="0">
          <a:solidFill>
            <a:schemeClr val="tx1"/>
          </a:solidFill>
          <a:latin typeface="Franklin Gothic Medium" pitchFamily="34" charset="0"/>
          <a:ea typeface="+mn-ea"/>
          <a:cs typeface="Arial" pitchFamily="34" charset="0"/>
        </a:defRPr>
      </a:lvl1pPr>
      <a:lvl2pPr marL="571500" indent="-228600" algn="l" defTabSz="914400" rtl="0" eaLnBrk="1" latinLnBrk="0" hangingPunct="1">
        <a:spcBef>
          <a:spcPct val="20000"/>
        </a:spcBef>
        <a:buClr>
          <a:schemeClr val="bg1">
            <a:lumMod val="65000"/>
          </a:schemeClr>
        </a:buClr>
        <a:buFont typeface="Arial" pitchFamily="34" charset="0"/>
        <a:buChar char="–"/>
        <a:defRPr sz="1600" kern="1200">
          <a:solidFill>
            <a:schemeClr val="tx1"/>
          </a:solidFill>
          <a:latin typeface="Arial" pitchFamily="34" charset="0"/>
          <a:ea typeface="+mn-ea"/>
          <a:cs typeface="Arial" pitchFamily="34" charset="0"/>
        </a:defRPr>
      </a:lvl2pPr>
      <a:lvl3pPr marL="914400" indent="-171450" algn="l" defTabSz="914400" rtl="0" eaLnBrk="1" latinLnBrk="0" hangingPunct="1">
        <a:spcBef>
          <a:spcPct val="20000"/>
        </a:spcBef>
        <a:buClr>
          <a:schemeClr val="tx2">
            <a:lumMod val="40000"/>
            <a:lumOff val="60000"/>
          </a:schemeClr>
        </a:buClr>
        <a:buSzPct val="80000"/>
        <a:buFont typeface="Arial"/>
        <a:buChar char="•"/>
        <a:tabLst/>
        <a:defRPr sz="1400" kern="1200">
          <a:solidFill>
            <a:schemeClr val="tx1"/>
          </a:solidFill>
          <a:latin typeface="Arial" pitchFamily="34" charset="0"/>
          <a:ea typeface="+mn-ea"/>
          <a:cs typeface="Arial" pitchFamily="34" charset="0"/>
        </a:defRPr>
      </a:lvl3pPr>
      <a:lvl4pPr marL="1200150" indent="-171450" algn="l" defTabSz="914400" rtl="0" eaLnBrk="1" latinLnBrk="0" hangingPunct="1">
        <a:spcBef>
          <a:spcPct val="20000"/>
        </a:spcBef>
        <a:buClr>
          <a:schemeClr val="bg2"/>
        </a:buClr>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38181" y="68494"/>
            <a:ext cx="5205819" cy="810846"/>
          </a:xfrm>
          <a:prstGeom prst="rect">
            <a:avLst/>
          </a:prstGeom>
        </p:spPr>
        <p:txBody>
          <a:bodyPr vert="horz" lIns="0" tIns="0" rIns="0" bIns="0" rtlCol="0" anchor="ctr">
            <a:normAutofit/>
          </a:bodyPr>
          <a:lstStyle/>
          <a:p>
            <a:r>
              <a:rPr lang="en-US" dirty="0" smtClean="0"/>
              <a:t>Help Using This Template</a:t>
            </a:r>
            <a:endParaRPr lang="en-US" dirty="0"/>
          </a:p>
        </p:txBody>
      </p:sp>
      <p:sp>
        <p:nvSpPr>
          <p:cNvPr id="3" name="Text Placeholder 2"/>
          <p:cNvSpPr>
            <a:spLocks noGrp="1"/>
          </p:cNvSpPr>
          <p:nvPr>
            <p:ph type="body" idx="1"/>
          </p:nvPr>
        </p:nvSpPr>
        <p:spPr>
          <a:xfrm>
            <a:off x="457200" y="1828800"/>
            <a:ext cx="8229600" cy="4114800"/>
          </a:xfrm>
          <a:prstGeom prst="rect">
            <a:avLst/>
          </a:prstGeom>
        </p:spPr>
        <p:txBody>
          <a:bodyPr vert="horz" lIns="0" tIns="0" rIns="0" bIns="0" rtlCol="0">
            <a:noAutofit/>
          </a:bodyPr>
          <a:lstStyle/>
          <a:p>
            <a:pPr eaLnBrk="1" hangingPunct="1"/>
            <a:endParaRPr lang="en-US" dirty="0" smtClean="0"/>
          </a:p>
        </p:txBody>
      </p:sp>
      <p:sp>
        <p:nvSpPr>
          <p:cNvPr id="8" name="Rectangle 7"/>
          <p:cNvSpPr/>
          <p:nvPr userDrawn="1"/>
        </p:nvSpPr>
        <p:spPr>
          <a:xfrm>
            <a:off x="9525" y="947834"/>
            <a:ext cx="9144000" cy="50333"/>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4" name="TextBox 3"/>
          <p:cNvSpPr txBox="1"/>
          <p:nvPr userDrawn="1"/>
        </p:nvSpPr>
        <p:spPr>
          <a:xfrm>
            <a:off x="287323" y="6302404"/>
            <a:ext cx="752129" cy="246221"/>
          </a:xfrm>
          <a:prstGeom prst="rect">
            <a:avLst/>
          </a:prstGeom>
          <a:noFill/>
        </p:spPr>
        <p:txBody>
          <a:bodyPr wrap="none" rtlCol="0">
            <a:spAutoFit/>
          </a:bodyPr>
          <a:lstStyle/>
          <a:p>
            <a:pPr defTabSz="914400"/>
            <a:r>
              <a:rPr lang="en-US" sz="1000" dirty="0" smtClean="0">
                <a:solidFill>
                  <a:prstClr val="black"/>
                </a:solidFill>
              </a:rPr>
              <a:t>12/26/13</a:t>
            </a:r>
            <a:endParaRPr lang="en-US" sz="1000" dirty="0">
              <a:solidFill>
                <a:prstClr val="black"/>
              </a:solidFill>
            </a:endParaRPr>
          </a:p>
        </p:txBody>
      </p:sp>
      <p:pic>
        <p:nvPicPr>
          <p:cNvPr id="6" name="Picture 5"/>
          <p:cNvPicPr>
            <a:picLocks noChangeAspect="1"/>
          </p:cNvPicPr>
          <p:nvPr userDrawn="1"/>
        </p:nvPicPr>
        <p:blipFill rotWithShape="1">
          <a:blip r:embed="rId10"/>
          <a:srcRect l="19821" t="14086" r="55960" b="76569"/>
          <a:stretch/>
        </p:blipFill>
        <p:spPr>
          <a:xfrm>
            <a:off x="9525" y="0"/>
            <a:ext cx="3928656" cy="1014761"/>
          </a:xfrm>
          <a:prstGeom prst="rect">
            <a:avLst/>
          </a:prstGeom>
        </p:spPr>
      </p:pic>
    </p:spTree>
    <p:extLst>
      <p:ext uri="{BB962C8B-B14F-4D97-AF65-F5344CB8AC3E}">
        <p14:creationId xmlns:p14="http://schemas.microsoft.com/office/powerpoint/2010/main" val="218666703"/>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2" r:id="rId6"/>
    <p:sldLayoutId id="2147483743" r:id="rId7"/>
    <p:sldLayoutId id="2147483744" r:id="rId8"/>
  </p:sldLayoutIdLst>
  <p:timing>
    <p:tnLst>
      <p:par>
        <p:cTn id="1" dur="indefinite" restart="never" nodeType="tmRoot"/>
      </p:par>
    </p:tnLst>
  </p:timing>
  <p:hf hdr="0" ftr="0" dt="0"/>
  <p:txStyles>
    <p:titleStyle>
      <a:lvl1pPr algn="l" defTabSz="914400" rtl="0" eaLnBrk="1" latinLnBrk="0" hangingPunct="1">
        <a:spcBef>
          <a:spcPct val="0"/>
        </a:spcBef>
        <a:buNone/>
        <a:defRPr sz="2800" b="0" i="0" kern="1200">
          <a:solidFill>
            <a:schemeClr val="bg1"/>
          </a:solidFill>
          <a:latin typeface="Franklin Gothic Demi" pitchFamily="34" charset="0"/>
          <a:ea typeface="+mj-ea"/>
          <a:cs typeface="Arial"/>
        </a:defRPr>
      </a:lvl1pPr>
    </p:titleStyle>
    <p:bodyStyle>
      <a:lvl1pPr marL="231775" indent="-231775" algn="l" defTabSz="914400" rtl="0" eaLnBrk="1" latinLnBrk="0" hangingPunct="1">
        <a:spcBef>
          <a:spcPct val="20000"/>
        </a:spcBef>
        <a:buClr>
          <a:schemeClr val="tx2"/>
        </a:buClr>
        <a:buFont typeface="Arial"/>
        <a:buChar char="•"/>
        <a:defRPr lang="en-US" sz="2400" kern="1200" dirty="0" smtClean="0">
          <a:solidFill>
            <a:schemeClr val="tx1"/>
          </a:solidFill>
          <a:latin typeface="Franklin Gothic Medium" pitchFamily="34" charset="0"/>
          <a:ea typeface="+mn-ea"/>
          <a:cs typeface="Arial" pitchFamily="34" charset="0"/>
        </a:defRPr>
      </a:lvl1pPr>
      <a:lvl2pPr marL="571500" indent="-228600" algn="l" defTabSz="914400" rtl="0" eaLnBrk="1" latinLnBrk="0" hangingPunct="1">
        <a:spcBef>
          <a:spcPct val="20000"/>
        </a:spcBef>
        <a:buClr>
          <a:schemeClr val="bg1">
            <a:lumMod val="65000"/>
          </a:schemeClr>
        </a:buClr>
        <a:buFont typeface="Arial" pitchFamily="34" charset="0"/>
        <a:buChar char="–"/>
        <a:defRPr sz="1600" kern="1200">
          <a:solidFill>
            <a:schemeClr val="tx1"/>
          </a:solidFill>
          <a:latin typeface="Arial" pitchFamily="34" charset="0"/>
          <a:ea typeface="+mn-ea"/>
          <a:cs typeface="Arial" pitchFamily="34" charset="0"/>
        </a:defRPr>
      </a:lvl2pPr>
      <a:lvl3pPr marL="914400" indent="-171450" algn="l" defTabSz="914400" rtl="0" eaLnBrk="1" latinLnBrk="0" hangingPunct="1">
        <a:spcBef>
          <a:spcPct val="20000"/>
        </a:spcBef>
        <a:buClr>
          <a:schemeClr val="tx2">
            <a:lumMod val="40000"/>
            <a:lumOff val="60000"/>
          </a:schemeClr>
        </a:buClr>
        <a:buSzPct val="80000"/>
        <a:buFont typeface="Arial"/>
        <a:buChar char="•"/>
        <a:tabLst/>
        <a:defRPr sz="1400" kern="1200">
          <a:solidFill>
            <a:schemeClr val="tx1"/>
          </a:solidFill>
          <a:latin typeface="Arial" pitchFamily="34" charset="0"/>
          <a:ea typeface="+mn-ea"/>
          <a:cs typeface="Arial" pitchFamily="34" charset="0"/>
        </a:defRPr>
      </a:lvl3pPr>
      <a:lvl4pPr marL="1200150" indent="-171450" algn="l" defTabSz="914400" rtl="0" eaLnBrk="1" latinLnBrk="0" hangingPunct="1">
        <a:spcBef>
          <a:spcPct val="20000"/>
        </a:spcBef>
        <a:buClr>
          <a:schemeClr val="bg2"/>
        </a:buClr>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gcf@indiana.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infomall.org/"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wmf"/><Relationship Id="rId7"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800608"/>
            <a:ext cx="9144000" cy="1470025"/>
          </a:xfrm>
        </p:spPr>
        <p:txBody>
          <a:bodyPr>
            <a:noAutofit/>
          </a:bodyPr>
          <a:lstStyle/>
          <a:p>
            <a:r>
              <a:rPr lang="en-US" sz="4800" b="1" dirty="0" smtClean="0"/>
              <a:t>Data Analytics at </a:t>
            </a:r>
            <a:br>
              <a:rPr lang="en-US" sz="4800" b="1" dirty="0" smtClean="0"/>
            </a:br>
            <a:r>
              <a:rPr lang="en-US" sz="4800" b="1" dirty="0" smtClean="0"/>
              <a:t>Digital Science </a:t>
            </a:r>
            <a:r>
              <a:rPr lang="en-US" sz="4800" b="1" dirty="0" err="1" smtClean="0"/>
              <a:t>Center@SOIC</a:t>
            </a:r>
            <a:endParaRPr lang="en-US" sz="4800" dirty="0"/>
          </a:p>
        </p:txBody>
      </p:sp>
      <p:sp>
        <p:nvSpPr>
          <p:cNvPr id="3" name="Subtitle 2"/>
          <p:cNvSpPr>
            <a:spLocks noGrp="1"/>
          </p:cNvSpPr>
          <p:nvPr>
            <p:ph type="subTitle" idx="1"/>
          </p:nvPr>
        </p:nvSpPr>
        <p:spPr>
          <a:xfrm>
            <a:off x="0" y="2685780"/>
            <a:ext cx="9144000" cy="1329628"/>
          </a:xfrm>
        </p:spPr>
        <p:txBody>
          <a:bodyPr>
            <a:noAutofit/>
          </a:bodyPr>
          <a:lstStyle/>
          <a:p>
            <a:r>
              <a:rPr lang="en-US" sz="2400" b="1" dirty="0" smtClean="0">
                <a:solidFill>
                  <a:schemeClr val="tx1"/>
                </a:solidFill>
              </a:rPr>
              <a:t>RDA4 2014</a:t>
            </a:r>
          </a:p>
          <a:p>
            <a:r>
              <a:rPr lang="en-US" sz="2400" b="1" dirty="0" smtClean="0">
                <a:solidFill>
                  <a:schemeClr val="tx1"/>
                </a:solidFill>
              </a:rPr>
              <a:t>Amsterdam</a:t>
            </a:r>
            <a:r>
              <a:rPr lang="en-US" sz="2400" dirty="0">
                <a:solidFill>
                  <a:schemeClr val="tx1"/>
                </a:solidFill>
              </a:rPr>
              <a:t/>
            </a:r>
            <a:br>
              <a:rPr lang="en-US" sz="2400" dirty="0">
                <a:solidFill>
                  <a:schemeClr val="tx1"/>
                </a:solidFill>
              </a:rPr>
            </a:br>
            <a:r>
              <a:rPr lang="en-US" sz="2400" b="1" dirty="0" smtClean="0">
                <a:solidFill>
                  <a:schemeClr val="tx1"/>
                </a:solidFill>
              </a:rPr>
              <a:t>September </a:t>
            </a:r>
            <a:r>
              <a:rPr lang="en-US" sz="2400" b="1" dirty="0" smtClean="0">
                <a:solidFill>
                  <a:schemeClr val="tx1"/>
                </a:solidFill>
              </a:rPr>
              <a:t>22 </a:t>
            </a:r>
            <a:r>
              <a:rPr lang="en-US" sz="2400" b="1" dirty="0" smtClean="0">
                <a:solidFill>
                  <a:schemeClr val="tx1"/>
                </a:solidFill>
              </a:rPr>
              <a:t>2014</a:t>
            </a:r>
            <a:endParaRPr lang="it-IT" sz="2400" b="1" dirty="0">
              <a:solidFill>
                <a:schemeClr val="tx1"/>
              </a:solidFill>
            </a:endParaRPr>
          </a:p>
        </p:txBody>
      </p:sp>
      <p:sp>
        <p:nvSpPr>
          <p:cNvPr id="5" name="Subtitle 2"/>
          <p:cNvSpPr txBox="1">
            <a:spLocks/>
          </p:cNvSpPr>
          <p:nvPr/>
        </p:nvSpPr>
        <p:spPr>
          <a:xfrm>
            <a:off x="223025" y="4186858"/>
            <a:ext cx="9144000" cy="2588653"/>
          </a:xfrm>
          <a:prstGeom prst="rect">
            <a:avLst/>
          </a:prstGeom>
        </p:spPr>
        <p:txBody>
          <a:bodyPr vert="horz" lIns="91440" tIns="45720" rIns="91440" bIns="45720" rtlCol="0">
            <a:normAutofit/>
          </a:bodyPr>
          <a:lstStyle/>
          <a:p>
            <a:pPr algn="ctr">
              <a:spcBef>
                <a:spcPct val="20000"/>
              </a:spcBef>
              <a:defRPr/>
            </a:pPr>
            <a:r>
              <a:rPr lang="en-US" sz="2400" b="1" dirty="0" smtClean="0">
                <a:solidFill>
                  <a:prstClr val="black"/>
                </a:solidFill>
                <a:cs typeface="Times New Roman" pitchFamily="18" charset="0"/>
              </a:rPr>
              <a:t>Geoffrey </a:t>
            </a:r>
            <a:r>
              <a:rPr lang="en-US" sz="2400" b="1" dirty="0">
                <a:solidFill>
                  <a:prstClr val="black"/>
                </a:solidFill>
                <a:cs typeface="Times New Roman" pitchFamily="18" charset="0"/>
              </a:rPr>
              <a:t>Fox </a:t>
            </a:r>
            <a:endParaRPr lang="en-US" sz="2400" b="1" dirty="0" smtClean="0">
              <a:solidFill>
                <a:prstClr val="black"/>
              </a:solidFill>
              <a:cs typeface="Times New Roman" pitchFamily="18" charset="0"/>
            </a:endParaRPr>
          </a:p>
          <a:p>
            <a:pPr algn="ctr">
              <a:spcBef>
                <a:spcPct val="20000"/>
              </a:spcBef>
              <a:buFont typeface="Arial" pitchFamily="34" charset="0"/>
              <a:buNone/>
              <a:defRPr/>
            </a:pPr>
            <a:r>
              <a:rPr lang="en-US" sz="2400" dirty="0" smtClean="0">
                <a:solidFill>
                  <a:prstClr val="black"/>
                </a:solidFill>
                <a:hlinkClick r:id="rId3"/>
              </a:rPr>
              <a:t>gcf@indiana.edu</a:t>
            </a:r>
            <a:r>
              <a:rPr lang="en-US" sz="2400" dirty="0" smtClean="0">
                <a:solidFill>
                  <a:prstClr val="black"/>
                </a:solidFill>
              </a:rPr>
              <a:t>            </a:t>
            </a:r>
          </a:p>
          <a:p>
            <a:pPr algn="ctr">
              <a:spcBef>
                <a:spcPct val="20000"/>
              </a:spcBef>
              <a:defRPr/>
            </a:pPr>
            <a:r>
              <a:rPr lang="en-US" sz="2400" dirty="0" smtClean="0">
                <a:solidFill>
                  <a:prstClr val="black"/>
                </a:solidFill>
              </a:rPr>
              <a:t> </a:t>
            </a:r>
            <a:r>
              <a:rPr lang="en-US" sz="2400" dirty="0" smtClean="0">
                <a:solidFill>
                  <a:prstClr val="black"/>
                </a:solidFill>
                <a:hlinkClick r:id="rId4"/>
              </a:rPr>
              <a:t>http://www.infomall.org</a:t>
            </a:r>
            <a:endParaRPr lang="en-US" sz="2000" dirty="0">
              <a:solidFill>
                <a:prstClr val="black"/>
              </a:solidFill>
            </a:endParaRPr>
          </a:p>
          <a:p>
            <a:pPr algn="ctr">
              <a:spcBef>
                <a:spcPct val="20000"/>
              </a:spcBef>
            </a:pPr>
            <a:r>
              <a:rPr lang="en-US" sz="2000" dirty="0" smtClean="0">
                <a:solidFill>
                  <a:prstClr val="black"/>
                </a:solidFill>
                <a:cs typeface="Times New Roman" pitchFamily="18" charset="0"/>
              </a:rPr>
              <a:t>School of Informatics and Computing</a:t>
            </a:r>
          </a:p>
          <a:p>
            <a:pPr algn="ctr">
              <a:spcBef>
                <a:spcPct val="20000"/>
              </a:spcBef>
            </a:pPr>
            <a:r>
              <a:rPr lang="en-US" sz="2000" dirty="0" smtClean="0">
                <a:solidFill>
                  <a:prstClr val="black"/>
                </a:solidFill>
                <a:cs typeface="Times New Roman" pitchFamily="18" charset="0"/>
              </a:rPr>
              <a:t>Digital Science Center</a:t>
            </a:r>
          </a:p>
          <a:p>
            <a:pPr algn="ctr">
              <a:spcBef>
                <a:spcPct val="20000"/>
              </a:spcBef>
            </a:pPr>
            <a:r>
              <a:rPr lang="en-US" sz="2000" dirty="0" smtClean="0">
                <a:solidFill>
                  <a:prstClr val="black"/>
                </a:solidFill>
                <a:cs typeface="Times New Roman" pitchFamily="18" charset="0"/>
              </a:rPr>
              <a:t>Indiana University Bloomington</a:t>
            </a:r>
            <a:endParaRPr lang="en-US" sz="2000" dirty="0" smtClean="0">
              <a:solidFill>
                <a:prstClr val="black"/>
              </a:solidFill>
            </a:endParaRPr>
          </a:p>
        </p:txBody>
      </p:sp>
    </p:spTree>
    <p:extLst>
      <p:ext uri="{BB962C8B-B14F-4D97-AF65-F5344CB8AC3E}">
        <p14:creationId xmlns:p14="http://schemas.microsoft.com/office/powerpoint/2010/main" val="37069022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744746" y="4471468"/>
            <a:ext cx="4450644" cy="1323438"/>
            <a:chOff x="2133600" y="4844268"/>
            <a:chExt cx="4114800" cy="1317787"/>
          </a:xfrm>
          <a:solidFill>
            <a:schemeClr val="accent1">
              <a:lumMod val="40000"/>
              <a:lumOff val="60000"/>
            </a:schemeClr>
          </a:solidFill>
        </p:grpSpPr>
        <p:sp>
          <p:nvSpPr>
            <p:cNvPr id="4" name="Rounded Rectangle 3"/>
            <p:cNvSpPr/>
            <p:nvPr/>
          </p:nvSpPr>
          <p:spPr>
            <a:xfrm>
              <a:off x="2133600" y="4876800"/>
              <a:ext cx="4114800" cy="11430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endParaRPr>
            </a:p>
          </p:txBody>
        </p:sp>
        <p:sp>
          <p:nvSpPr>
            <p:cNvPr id="5" name="TextBox 4"/>
            <p:cNvSpPr txBox="1"/>
            <p:nvPr/>
          </p:nvSpPr>
          <p:spPr>
            <a:xfrm>
              <a:off x="2181202" y="4844268"/>
              <a:ext cx="1447800" cy="1317787"/>
            </a:xfrm>
            <a:prstGeom prst="rect">
              <a:avLst/>
            </a:prstGeom>
            <a:noFill/>
          </p:spPr>
          <p:txBody>
            <a:bodyPr wrap="square" rtlCol="0">
              <a:spAutoFit/>
            </a:bodyPr>
            <a:lstStyle/>
            <a:p>
              <a:pPr algn="ctr" defTabSz="914400"/>
              <a:r>
                <a:rPr lang="en-US" sz="2000" dirty="0" smtClean="0">
                  <a:solidFill>
                    <a:prstClr val="black"/>
                  </a:solidFill>
                  <a:latin typeface="Cooper Std Black" pitchFamily="18" charset="0"/>
                  <a:ea typeface="Adobe Gothic Std B" pitchFamily="34" charset="-128"/>
                </a:rPr>
                <a:t>Infra</a:t>
              </a:r>
            </a:p>
            <a:p>
              <a:pPr algn="ctr" defTabSz="914400"/>
              <a:r>
                <a:rPr lang="en-US" sz="2000" dirty="0" smtClean="0">
                  <a:solidFill>
                    <a:prstClr val="black"/>
                  </a:solidFill>
                  <a:latin typeface="Cooper Std Black" pitchFamily="18" charset="0"/>
                  <a:ea typeface="Adobe Gothic Std B" pitchFamily="34" charset="-128"/>
                </a:rPr>
                <a:t>structure</a:t>
              </a:r>
            </a:p>
            <a:p>
              <a:pPr defTabSz="914400"/>
              <a:r>
                <a:rPr lang="en-US" sz="4000" dirty="0" smtClean="0">
                  <a:solidFill>
                    <a:prstClr val="black"/>
                  </a:solidFill>
                  <a:latin typeface="Cooper Std Black" pitchFamily="18" charset="0"/>
                  <a:ea typeface="Adobe Gothic Std B" pitchFamily="34" charset="-128"/>
                </a:rPr>
                <a:t>IaaS</a:t>
              </a:r>
              <a:endParaRPr lang="en-US" sz="4000" dirty="0">
                <a:solidFill>
                  <a:prstClr val="black"/>
                </a:solidFill>
                <a:latin typeface="Cooper Std Black" pitchFamily="18" charset="0"/>
                <a:ea typeface="Adobe Gothic Std B" pitchFamily="34" charset="-128"/>
              </a:endParaRPr>
            </a:p>
          </p:txBody>
        </p:sp>
        <p:sp>
          <p:nvSpPr>
            <p:cNvPr id="6" name="TextBox 5"/>
            <p:cNvSpPr txBox="1"/>
            <p:nvPr/>
          </p:nvSpPr>
          <p:spPr>
            <a:xfrm>
              <a:off x="3336694" y="4876800"/>
              <a:ext cx="2911706" cy="1200329"/>
            </a:xfrm>
            <a:prstGeom prst="rect">
              <a:avLst/>
            </a:prstGeom>
            <a:noFill/>
          </p:spPr>
          <p:txBody>
            <a:bodyPr wrap="square" rtlCol="0">
              <a:spAutoFit/>
            </a:bodyPr>
            <a:lstStyle/>
            <a:p>
              <a:pPr marL="285750" indent="-285750" defTabSz="914400">
                <a:buFont typeface="Wingdings" pitchFamily="2" charset="2"/>
                <a:buChar char="Ø"/>
              </a:pPr>
              <a:r>
                <a:rPr lang="en-US" b="1" dirty="0" smtClean="0">
                  <a:solidFill>
                    <a:prstClr val="black"/>
                  </a:solidFill>
                </a:rPr>
                <a:t>Software Defined Computing (virtual Clusters)</a:t>
              </a:r>
            </a:p>
            <a:p>
              <a:pPr marL="285750" indent="-285750" defTabSz="914400">
                <a:buFont typeface="Wingdings" pitchFamily="2" charset="2"/>
                <a:buChar char="Ø"/>
              </a:pPr>
              <a:r>
                <a:rPr lang="en-US" b="1" dirty="0" smtClean="0">
                  <a:solidFill>
                    <a:prstClr val="black"/>
                  </a:solidFill>
                </a:rPr>
                <a:t>Hypervisor, Bare Metal</a:t>
              </a:r>
            </a:p>
            <a:p>
              <a:pPr marL="285750" indent="-285750" defTabSz="914400">
                <a:buFont typeface="Wingdings" pitchFamily="2" charset="2"/>
                <a:buChar char="Ø"/>
              </a:pPr>
              <a:r>
                <a:rPr lang="en-US" b="1" dirty="0" smtClean="0">
                  <a:solidFill>
                    <a:prstClr val="black"/>
                  </a:solidFill>
                </a:rPr>
                <a:t>Operating System</a:t>
              </a:r>
            </a:p>
          </p:txBody>
        </p:sp>
      </p:grpSp>
      <p:grpSp>
        <p:nvGrpSpPr>
          <p:cNvPr id="14" name="Group 13"/>
          <p:cNvGrpSpPr/>
          <p:nvPr/>
        </p:nvGrpSpPr>
        <p:grpSpPr>
          <a:xfrm>
            <a:off x="897146" y="2931762"/>
            <a:ext cx="4145844" cy="1524454"/>
            <a:chOff x="2133600" y="2133600"/>
            <a:chExt cx="4145844" cy="1229221"/>
          </a:xfrm>
          <a:solidFill>
            <a:schemeClr val="accent6">
              <a:lumMod val="40000"/>
              <a:lumOff val="60000"/>
            </a:schemeClr>
          </a:solidFill>
        </p:grpSpPr>
        <p:sp>
          <p:nvSpPr>
            <p:cNvPr id="10" name="Rounded Rectangle 9"/>
            <p:cNvSpPr/>
            <p:nvPr/>
          </p:nvSpPr>
          <p:spPr>
            <a:xfrm>
              <a:off x="2133600" y="2133600"/>
              <a:ext cx="4114800" cy="11430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endParaRPr>
            </a:p>
          </p:txBody>
        </p:sp>
        <p:sp>
          <p:nvSpPr>
            <p:cNvPr id="11" name="TextBox 10"/>
            <p:cNvSpPr txBox="1"/>
            <p:nvPr/>
          </p:nvSpPr>
          <p:spPr>
            <a:xfrm>
              <a:off x="2133600" y="2381934"/>
              <a:ext cx="1600200" cy="822477"/>
            </a:xfrm>
            <a:prstGeom prst="rect">
              <a:avLst/>
            </a:prstGeom>
            <a:grpFill/>
          </p:spPr>
          <p:txBody>
            <a:bodyPr wrap="square" rtlCol="0">
              <a:spAutoFit/>
            </a:bodyPr>
            <a:lstStyle/>
            <a:p>
              <a:pPr defTabSz="914400"/>
              <a:r>
                <a:rPr lang="en-US" sz="2000" dirty="0" smtClean="0">
                  <a:solidFill>
                    <a:prstClr val="black"/>
                  </a:solidFill>
                  <a:latin typeface="Cooper Std Black" pitchFamily="18" charset="0"/>
                  <a:ea typeface="Adobe Gothic Std B" pitchFamily="34" charset="-128"/>
                </a:rPr>
                <a:t>Platform</a:t>
              </a:r>
              <a:r>
                <a:rPr lang="en-US" sz="4000" dirty="0" smtClean="0">
                  <a:solidFill>
                    <a:prstClr val="black"/>
                  </a:solidFill>
                  <a:latin typeface="Cooper Std Black" pitchFamily="18" charset="0"/>
                  <a:ea typeface="Adobe Gothic Std B" pitchFamily="34" charset="-128"/>
                </a:rPr>
                <a:t/>
              </a:r>
              <a:br>
                <a:rPr lang="en-US" sz="4000" dirty="0" smtClean="0">
                  <a:solidFill>
                    <a:prstClr val="black"/>
                  </a:solidFill>
                  <a:latin typeface="Cooper Std Black" pitchFamily="18" charset="0"/>
                  <a:ea typeface="Adobe Gothic Std B" pitchFamily="34" charset="-128"/>
                </a:rPr>
              </a:br>
              <a:r>
                <a:rPr lang="en-US" sz="4000" dirty="0" smtClean="0">
                  <a:solidFill>
                    <a:prstClr val="black"/>
                  </a:solidFill>
                  <a:latin typeface="Cooper Std Black" pitchFamily="18" charset="0"/>
                  <a:ea typeface="Adobe Gothic Std B" pitchFamily="34" charset="-128"/>
                </a:rPr>
                <a:t>PaaS</a:t>
              </a:r>
              <a:endParaRPr lang="en-US" sz="4000" dirty="0">
                <a:solidFill>
                  <a:prstClr val="black"/>
                </a:solidFill>
                <a:latin typeface="Cooper Std Black" pitchFamily="18" charset="0"/>
                <a:ea typeface="Adobe Gothic Std B" pitchFamily="34" charset="-128"/>
              </a:endParaRPr>
            </a:p>
          </p:txBody>
        </p:sp>
        <p:sp>
          <p:nvSpPr>
            <p:cNvPr id="12" name="TextBox 11"/>
            <p:cNvSpPr txBox="1"/>
            <p:nvPr/>
          </p:nvSpPr>
          <p:spPr>
            <a:xfrm>
              <a:off x="3612444" y="2166490"/>
              <a:ext cx="2667000" cy="1196331"/>
            </a:xfrm>
            <a:prstGeom prst="rect">
              <a:avLst/>
            </a:prstGeom>
            <a:noFill/>
          </p:spPr>
          <p:txBody>
            <a:bodyPr wrap="square" rtlCol="0">
              <a:spAutoFit/>
            </a:bodyPr>
            <a:lstStyle/>
            <a:p>
              <a:pPr marL="285750" indent="-285750" defTabSz="914400">
                <a:buFont typeface="Wingdings" pitchFamily="2" charset="2"/>
                <a:buChar char="Ø"/>
              </a:pPr>
              <a:r>
                <a:rPr lang="en-US" b="1" dirty="0" smtClean="0">
                  <a:solidFill>
                    <a:prstClr val="black"/>
                  </a:solidFill>
                </a:rPr>
                <a:t>Cloud e.g. MapReduce</a:t>
              </a:r>
            </a:p>
            <a:p>
              <a:pPr marL="285750" indent="-285750" defTabSz="914400">
                <a:buFont typeface="Wingdings" pitchFamily="2" charset="2"/>
                <a:buChar char="Ø"/>
              </a:pPr>
              <a:r>
                <a:rPr lang="en-US" b="1" dirty="0" smtClean="0">
                  <a:solidFill>
                    <a:prstClr val="black"/>
                  </a:solidFill>
                </a:rPr>
                <a:t>HPC e.g. </a:t>
              </a:r>
              <a:r>
                <a:rPr lang="en-US" b="1" dirty="0" err="1" smtClean="0">
                  <a:solidFill>
                    <a:prstClr val="black"/>
                  </a:solidFill>
                </a:rPr>
                <a:t>PETSc</a:t>
              </a:r>
              <a:r>
                <a:rPr lang="en-US" b="1" dirty="0" smtClean="0">
                  <a:solidFill>
                    <a:prstClr val="black"/>
                  </a:solidFill>
                </a:rPr>
                <a:t>, SAGA</a:t>
              </a:r>
            </a:p>
            <a:p>
              <a:pPr marL="285750" indent="-285750" defTabSz="914400">
                <a:buFont typeface="Wingdings" pitchFamily="2" charset="2"/>
                <a:buChar char="Ø"/>
              </a:pPr>
              <a:r>
                <a:rPr lang="en-US" b="1" dirty="0" smtClean="0">
                  <a:solidFill>
                    <a:prstClr val="black"/>
                  </a:solidFill>
                </a:rPr>
                <a:t>Computer Science e.g. Compiler tools, Sensor nets, Monitors</a:t>
              </a:r>
              <a:endParaRPr lang="en-US" b="1" dirty="0">
                <a:solidFill>
                  <a:prstClr val="black"/>
                </a:solidFill>
              </a:endParaRPr>
            </a:p>
          </p:txBody>
        </p:sp>
      </p:grpSp>
      <p:sp>
        <p:nvSpPr>
          <p:cNvPr id="27" name="TextBox 26"/>
          <p:cNvSpPr txBox="1"/>
          <p:nvPr/>
        </p:nvSpPr>
        <p:spPr>
          <a:xfrm>
            <a:off x="0" y="70914"/>
            <a:ext cx="5554919" cy="954107"/>
          </a:xfrm>
          <a:prstGeom prst="rect">
            <a:avLst/>
          </a:prstGeom>
          <a:noFill/>
        </p:spPr>
        <p:txBody>
          <a:bodyPr wrap="none" rtlCol="0">
            <a:spAutoFit/>
          </a:bodyPr>
          <a:lstStyle/>
          <a:p>
            <a:pPr algn="ctr" defTabSz="914400"/>
            <a:r>
              <a:rPr lang="en-US" sz="2800" b="1" dirty="0" smtClean="0">
                <a:solidFill>
                  <a:prstClr val="black"/>
                </a:solidFill>
              </a:rPr>
              <a:t>Software-Defined Distributed</a:t>
            </a:r>
            <a:br>
              <a:rPr lang="en-US" sz="2800" b="1" dirty="0" smtClean="0">
                <a:solidFill>
                  <a:prstClr val="black"/>
                </a:solidFill>
              </a:rPr>
            </a:br>
            <a:r>
              <a:rPr lang="en-US" sz="2800" b="1" dirty="0" smtClean="0">
                <a:solidFill>
                  <a:prstClr val="black"/>
                </a:solidFill>
              </a:rPr>
              <a:t> System (SDDS) as </a:t>
            </a:r>
            <a:r>
              <a:rPr lang="en-US" sz="2800" b="1" dirty="0">
                <a:solidFill>
                  <a:prstClr val="black"/>
                </a:solidFill>
              </a:rPr>
              <a:t>a </a:t>
            </a:r>
            <a:r>
              <a:rPr lang="en-US" sz="2800" b="1" dirty="0" smtClean="0">
                <a:solidFill>
                  <a:prstClr val="black"/>
                </a:solidFill>
              </a:rPr>
              <a:t>Service includes</a:t>
            </a:r>
            <a:endParaRPr lang="en-US" sz="2800" b="1" dirty="0">
              <a:solidFill>
                <a:prstClr val="black"/>
              </a:solidFill>
            </a:endParaRPr>
          </a:p>
        </p:txBody>
      </p:sp>
      <p:grpSp>
        <p:nvGrpSpPr>
          <p:cNvPr id="28" name="Group 27"/>
          <p:cNvGrpSpPr/>
          <p:nvPr/>
        </p:nvGrpSpPr>
        <p:grpSpPr>
          <a:xfrm>
            <a:off x="744746" y="5757540"/>
            <a:ext cx="4450644" cy="1100460"/>
            <a:chOff x="2133600" y="4869606"/>
            <a:chExt cx="4114800" cy="1309799"/>
          </a:xfrm>
          <a:solidFill>
            <a:schemeClr val="bg1">
              <a:lumMod val="85000"/>
            </a:schemeClr>
          </a:solidFill>
        </p:grpSpPr>
        <p:sp>
          <p:nvSpPr>
            <p:cNvPr id="30" name="Rounded Rectangle 29"/>
            <p:cNvSpPr/>
            <p:nvPr/>
          </p:nvSpPr>
          <p:spPr>
            <a:xfrm>
              <a:off x="2133600" y="4876800"/>
              <a:ext cx="4114800" cy="11430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endParaRPr>
            </a:p>
          </p:txBody>
        </p:sp>
        <p:sp>
          <p:nvSpPr>
            <p:cNvPr id="31" name="TextBox 30"/>
            <p:cNvSpPr txBox="1"/>
            <p:nvPr/>
          </p:nvSpPr>
          <p:spPr>
            <a:xfrm>
              <a:off x="2258822" y="4891772"/>
              <a:ext cx="1613969" cy="1287633"/>
            </a:xfrm>
            <a:prstGeom prst="rect">
              <a:avLst/>
            </a:prstGeom>
            <a:noFill/>
          </p:spPr>
          <p:txBody>
            <a:bodyPr wrap="square" rtlCol="0">
              <a:spAutoFit/>
            </a:bodyPr>
            <a:lstStyle/>
            <a:p>
              <a:pPr defTabSz="914400"/>
              <a:r>
                <a:rPr lang="en-US" sz="2400" dirty="0" smtClean="0">
                  <a:solidFill>
                    <a:prstClr val="black"/>
                  </a:solidFill>
                  <a:latin typeface="Cooper Std Black" pitchFamily="18" charset="0"/>
                  <a:ea typeface="Adobe Gothic Std B" pitchFamily="34" charset="-128"/>
                </a:rPr>
                <a:t>Network</a:t>
              </a:r>
            </a:p>
            <a:p>
              <a:pPr defTabSz="914400"/>
              <a:r>
                <a:rPr lang="en-US" sz="4000" dirty="0" err="1" smtClean="0">
                  <a:solidFill>
                    <a:prstClr val="black"/>
                  </a:solidFill>
                  <a:latin typeface="Cooper Std Black" pitchFamily="18" charset="0"/>
                  <a:ea typeface="Adobe Gothic Std B" pitchFamily="34" charset="-128"/>
                </a:rPr>
                <a:t>NaaS</a:t>
              </a:r>
              <a:endParaRPr lang="en-US" sz="4000" dirty="0">
                <a:solidFill>
                  <a:prstClr val="black"/>
                </a:solidFill>
                <a:latin typeface="Cooper Std Black" pitchFamily="18" charset="0"/>
                <a:ea typeface="Adobe Gothic Std B" pitchFamily="34" charset="-128"/>
              </a:endParaRPr>
            </a:p>
          </p:txBody>
        </p:sp>
        <p:sp>
          <p:nvSpPr>
            <p:cNvPr id="34" name="TextBox 33"/>
            <p:cNvSpPr txBox="1"/>
            <p:nvPr/>
          </p:nvSpPr>
          <p:spPr>
            <a:xfrm>
              <a:off x="3705098" y="4869606"/>
              <a:ext cx="2497532" cy="1103686"/>
            </a:xfrm>
            <a:prstGeom prst="rect">
              <a:avLst/>
            </a:prstGeom>
            <a:noFill/>
          </p:spPr>
          <p:txBody>
            <a:bodyPr wrap="square" rtlCol="0">
              <a:spAutoFit/>
            </a:bodyPr>
            <a:lstStyle/>
            <a:p>
              <a:pPr marL="285750" indent="-285750" defTabSz="914400">
                <a:buFont typeface="Wingdings" pitchFamily="2" charset="2"/>
                <a:buChar char="Ø"/>
              </a:pPr>
              <a:r>
                <a:rPr lang="en-US" b="1" dirty="0" smtClean="0">
                  <a:solidFill>
                    <a:prstClr val="black"/>
                  </a:solidFill>
                </a:rPr>
                <a:t>Software Defined Networks</a:t>
              </a:r>
            </a:p>
            <a:p>
              <a:pPr marL="285750" indent="-285750" defTabSz="914400">
                <a:buFont typeface="Wingdings" pitchFamily="2" charset="2"/>
                <a:buChar char="Ø"/>
              </a:pPr>
              <a:r>
                <a:rPr lang="en-US" b="1" dirty="0" smtClean="0">
                  <a:solidFill>
                    <a:prstClr val="black"/>
                  </a:solidFill>
                </a:rPr>
                <a:t>OpenFlow GENI</a:t>
              </a:r>
              <a:endParaRPr lang="en-US" b="1" dirty="0">
                <a:solidFill>
                  <a:prstClr val="black"/>
                </a:solidFill>
              </a:endParaRPr>
            </a:p>
          </p:txBody>
        </p:sp>
      </p:grpSp>
      <p:grpSp>
        <p:nvGrpSpPr>
          <p:cNvPr id="23" name="Group 22"/>
          <p:cNvGrpSpPr/>
          <p:nvPr/>
        </p:nvGrpSpPr>
        <p:grpSpPr>
          <a:xfrm>
            <a:off x="910936" y="1121989"/>
            <a:ext cx="4118264" cy="1754326"/>
            <a:chOff x="734040" y="1277123"/>
            <a:chExt cx="4118264" cy="1746835"/>
          </a:xfrm>
        </p:grpSpPr>
        <p:grpSp>
          <p:nvGrpSpPr>
            <p:cNvPr id="19" name="Group 18"/>
            <p:cNvGrpSpPr/>
            <p:nvPr/>
          </p:nvGrpSpPr>
          <p:grpSpPr>
            <a:xfrm>
              <a:off x="734040" y="1295400"/>
              <a:ext cx="4118264" cy="1692195"/>
              <a:chOff x="2130136" y="2133600"/>
              <a:chExt cx="4118264" cy="1154636"/>
            </a:xfrm>
            <a:solidFill>
              <a:schemeClr val="accent6">
                <a:lumMod val="40000"/>
                <a:lumOff val="60000"/>
              </a:schemeClr>
            </a:solidFill>
          </p:grpSpPr>
          <p:sp>
            <p:nvSpPr>
              <p:cNvPr id="20" name="Rounded Rectangle 19"/>
              <p:cNvSpPr/>
              <p:nvPr/>
            </p:nvSpPr>
            <p:spPr>
              <a:xfrm>
                <a:off x="2133600" y="2133600"/>
                <a:ext cx="4114800" cy="1143000"/>
              </a:xfrm>
              <a:prstGeom prst="round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endParaRPr>
              </a:p>
            </p:txBody>
          </p:sp>
          <p:sp>
            <p:nvSpPr>
              <p:cNvPr id="21" name="TextBox 20"/>
              <p:cNvSpPr txBox="1"/>
              <p:nvPr/>
            </p:nvSpPr>
            <p:spPr>
              <a:xfrm>
                <a:off x="2130136" y="2242693"/>
                <a:ext cx="1600200" cy="1045543"/>
              </a:xfrm>
              <a:prstGeom prst="rect">
                <a:avLst/>
              </a:prstGeom>
              <a:noFill/>
            </p:spPr>
            <p:txBody>
              <a:bodyPr wrap="square" rtlCol="0">
                <a:spAutoFit/>
              </a:bodyPr>
              <a:lstStyle/>
              <a:p>
                <a:pPr defTabSz="914400"/>
                <a:r>
                  <a:rPr lang="en-US" sz="2000" dirty="0" smtClean="0">
                    <a:solidFill>
                      <a:prstClr val="black"/>
                    </a:solidFill>
                    <a:latin typeface="Cooper Std Black" pitchFamily="18" charset="0"/>
                    <a:ea typeface="Adobe Gothic Std B" pitchFamily="34" charset="-128"/>
                  </a:rPr>
                  <a:t>Software</a:t>
                </a:r>
              </a:p>
              <a:p>
                <a:pPr defTabSz="914400"/>
                <a:r>
                  <a:rPr lang="en-US" sz="1600" dirty="0" smtClean="0">
                    <a:solidFill>
                      <a:prstClr val="black"/>
                    </a:solidFill>
                    <a:latin typeface="Cooper Std Black" pitchFamily="18" charset="0"/>
                    <a:ea typeface="Adobe Gothic Std B" pitchFamily="34" charset="-128"/>
                  </a:rPr>
                  <a:t>(Application</a:t>
                </a:r>
              </a:p>
              <a:p>
                <a:pPr defTabSz="914400"/>
                <a:r>
                  <a:rPr lang="en-US" sz="1600" dirty="0" smtClean="0">
                    <a:solidFill>
                      <a:prstClr val="black"/>
                    </a:solidFill>
                    <a:latin typeface="Cooper Std Black" pitchFamily="18" charset="0"/>
                    <a:ea typeface="Adobe Gothic Std B" pitchFamily="34" charset="-128"/>
                  </a:rPr>
                  <a:t>Or  Usage) </a:t>
                </a:r>
                <a:r>
                  <a:rPr lang="en-US" sz="4000" dirty="0" err="1" smtClean="0">
                    <a:solidFill>
                      <a:prstClr val="black"/>
                    </a:solidFill>
                    <a:latin typeface="Cooper Std Black" pitchFamily="18" charset="0"/>
                    <a:ea typeface="Adobe Gothic Std B" pitchFamily="34" charset="-128"/>
                  </a:rPr>
                  <a:t>SaaS</a:t>
                </a:r>
                <a:endParaRPr lang="en-US" sz="4000" dirty="0">
                  <a:solidFill>
                    <a:prstClr val="black"/>
                  </a:solidFill>
                  <a:latin typeface="Cooper Std Black" pitchFamily="18" charset="0"/>
                  <a:ea typeface="Adobe Gothic Std B" pitchFamily="34" charset="-128"/>
                </a:endParaRPr>
              </a:p>
            </p:txBody>
          </p:sp>
        </p:grpSp>
        <p:sp>
          <p:nvSpPr>
            <p:cNvPr id="35" name="TextBox 34"/>
            <p:cNvSpPr txBox="1"/>
            <p:nvPr/>
          </p:nvSpPr>
          <p:spPr>
            <a:xfrm>
              <a:off x="2185304" y="1277123"/>
              <a:ext cx="2667000" cy="1746835"/>
            </a:xfrm>
            <a:prstGeom prst="rect">
              <a:avLst/>
            </a:prstGeom>
            <a:noFill/>
          </p:spPr>
          <p:txBody>
            <a:bodyPr wrap="square" rtlCol="0">
              <a:spAutoFit/>
            </a:bodyPr>
            <a:lstStyle/>
            <a:p>
              <a:pPr marL="285750" indent="-285750" defTabSz="914400">
                <a:buFont typeface="Wingdings" pitchFamily="2" charset="2"/>
                <a:buChar char="Ø"/>
              </a:pPr>
              <a:r>
                <a:rPr lang="en-US" b="1" dirty="0" smtClean="0">
                  <a:solidFill>
                    <a:prstClr val="black"/>
                  </a:solidFill>
                </a:rPr>
                <a:t>CS Research </a:t>
              </a:r>
              <a:r>
                <a:rPr lang="en-US" b="1" dirty="0">
                  <a:solidFill>
                    <a:prstClr val="black"/>
                  </a:solidFill>
                </a:rPr>
                <a:t>Use e.g. test new compiler or storage model</a:t>
              </a:r>
            </a:p>
            <a:p>
              <a:pPr marL="285750" indent="-285750" defTabSz="914400">
                <a:buFont typeface="Wingdings" pitchFamily="2" charset="2"/>
                <a:buChar char="Ø"/>
              </a:pPr>
              <a:r>
                <a:rPr lang="en-US" b="1" dirty="0" smtClean="0">
                  <a:solidFill>
                    <a:prstClr val="black"/>
                  </a:solidFill>
                </a:rPr>
                <a:t>Class Usages e.g. run GPU  &amp; multicore</a:t>
              </a:r>
            </a:p>
            <a:p>
              <a:pPr marL="285750" indent="-285750" defTabSz="914400">
                <a:buFont typeface="Wingdings" pitchFamily="2" charset="2"/>
                <a:buChar char="Ø"/>
              </a:pPr>
              <a:r>
                <a:rPr lang="en-US" b="1" dirty="0" smtClean="0">
                  <a:solidFill>
                    <a:prstClr val="black"/>
                  </a:solidFill>
                </a:rPr>
                <a:t>Applications</a:t>
              </a:r>
            </a:p>
          </p:txBody>
        </p:sp>
      </p:grpSp>
      <p:sp>
        <p:nvSpPr>
          <p:cNvPr id="36" name="Trapezoid 35"/>
          <p:cNvSpPr/>
          <p:nvPr/>
        </p:nvSpPr>
        <p:spPr>
          <a:xfrm>
            <a:off x="76200" y="1114054"/>
            <a:ext cx="5791200" cy="5662981"/>
          </a:xfrm>
          <a:prstGeom prst="trapezoid">
            <a:avLst>
              <a:gd name="adj" fmla="val 11343"/>
            </a:avLst>
          </a:prstGeom>
          <a:solidFill>
            <a:schemeClr val="bg1">
              <a:lumMod val="65000"/>
              <a:alpha val="2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prstClr val="white"/>
              </a:solidFill>
            </a:endParaRPr>
          </a:p>
        </p:txBody>
      </p:sp>
      <p:sp>
        <p:nvSpPr>
          <p:cNvPr id="29" name="Rounded Rectangle 28"/>
          <p:cNvSpPr/>
          <p:nvPr/>
        </p:nvSpPr>
        <p:spPr>
          <a:xfrm>
            <a:off x="5638800" y="200971"/>
            <a:ext cx="3352800" cy="2458714"/>
          </a:xfrm>
          <a:prstGeom prst="roundRect">
            <a:avLst/>
          </a:prstGeom>
          <a:solidFill>
            <a:srgbClr val="FFFFCC"/>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dirty="0" smtClean="0">
                <a:solidFill>
                  <a:prstClr val="black"/>
                </a:solidFill>
                <a:latin typeface="Cooper Std Black" pitchFamily="18" charset="0"/>
                <a:cs typeface="Aharoni" pitchFamily="2" charset="-79"/>
              </a:rPr>
              <a:t>FutureGrid uses</a:t>
            </a:r>
          </a:p>
          <a:p>
            <a:pPr algn="ctr" defTabSz="914400"/>
            <a:r>
              <a:rPr lang="en-US" dirty="0" smtClean="0">
                <a:solidFill>
                  <a:prstClr val="black"/>
                </a:solidFill>
                <a:latin typeface="Cooper Std Black" pitchFamily="18" charset="0"/>
                <a:cs typeface="Aharoni" pitchFamily="2" charset="-79"/>
              </a:rPr>
              <a:t>SDDS-</a:t>
            </a:r>
            <a:r>
              <a:rPr lang="en-US" dirty="0" err="1" smtClean="0">
                <a:solidFill>
                  <a:prstClr val="black"/>
                </a:solidFill>
                <a:latin typeface="Cooper Std Black" pitchFamily="18" charset="0"/>
                <a:cs typeface="Aharoni" pitchFamily="2" charset="-79"/>
              </a:rPr>
              <a:t>aaS</a:t>
            </a:r>
            <a:r>
              <a:rPr lang="en-US" dirty="0" smtClean="0">
                <a:solidFill>
                  <a:prstClr val="black"/>
                </a:solidFill>
                <a:latin typeface="Cooper Std Black" pitchFamily="18" charset="0"/>
                <a:cs typeface="Aharoni" pitchFamily="2" charset="-79"/>
              </a:rPr>
              <a:t> Tools</a:t>
            </a:r>
          </a:p>
          <a:p>
            <a:pPr marL="285750" indent="-285750" defTabSz="914400">
              <a:buFont typeface="Wingdings" pitchFamily="2" charset="2"/>
              <a:buChar char="Ø"/>
            </a:pPr>
            <a:r>
              <a:rPr lang="en-US" dirty="0" smtClean="0">
                <a:solidFill>
                  <a:prstClr val="black"/>
                </a:solidFill>
                <a:latin typeface="Cooper Std Black" pitchFamily="18" charset="0"/>
                <a:cs typeface="Aharoni" pitchFamily="2" charset="-79"/>
              </a:rPr>
              <a:t>Provisioning</a:t>
            </a:r>
          </a:p>
          <a:p>
            <a:pPr marL="285750" indent="-285750" defTabSz="914400">
              <a:buFont typeface="Wingdings" pitchFamily="2" charset="2"/>
              <a:buChar char="Ø"/>
            </a:pPr>
            <a:r>
              <a:rPr lang="en-US" dirty="0" smtClean="0">
                <a:solidFill>
                  <a:prstClr val="black"/>
                </a:solidFill>
                <a:latin typeface="Cooper Std Black" pitchFamily="18" charset="0"/>
                <a:cs typeface="Aharoni" pitchFamily="2" charset="-79"/>
              </a:rPr>
              <a:t>Image Management</a:t>
            </a:r>
          </a:p>
          <a:p>
            <a:pPr marL="285750" indent="-285750" defTabSz="914400">
              <a:buFont typeface="Wingdings" pitchFamily="2" charset="2"/>
              <a:buChar char="Ø"/>
            </a:pPr>
            <a:r>
              <a:rPr lang="en-US" dirty="0" smtClean="0">
                <a:solidFill>
                  <a:prstClr val="black"/>
                </a:solidFill>
                <a:latin typeface="Cooper Std Black" pitchFamily="18" charset="0"/>
                <a:cs typeface="Aharoni" pitchFamily="2" charset="-79"/>
              </a:rPr>
              <a:t>IaaS Interoperability</a:t>
            </a:r>
          </a:p>
          <a:p>
            <a:pPr marL="285750" indent="-285750" defTabSz="914400">
              <a:buFont typeface="Wingdings" pitchFamily="2" charset="2"/>
              <a:buChar char="Ø"/>
            </a:pPr>
            <a:r>
              <a:rPr lang="en-US" dirty="0" err="1" smtClean="0">
                <a:solidFill>
                  <a:prstClr val="black"/>
                </a:solidFill>
                <a:latin typeface="Cooper Std Black" pitchFamily="18" charset="0"/>
                <a:cs typeface="Aharoni" pitchFamily="2" charset="-79"/>
              </a:rPr>
              <a:t>NaaS</a:t>
            </a:r>
            <a:r>
              <a:rPr lang="en-US" dirty="0" smtClean="0">
                <a:solidFill>
                  <a:prstClr val="black"/>
                </a:solidFill>
                <a:latin typeface="Cooper Std Black" pitchFamily="18" charset="0"/>
                <a:cs typeface="Aharoni" pitchFamily="2" charset="-79"/>
              </a:rPr>
              <a:t>, IaaS tools</a:t>
            </a:r>
          </a:p>
          <a:p>
            <a:pPr marL="285750" indent="-285750" defTabSz="914400">
              <a:buFont typeface="Wingdings" pitchFamily="2" charset="2"/>
              <a:buChar char="Ø"/>
            </a:pPr>
            <a:r>
              <a:rPr lang="en-US" dirty="0" err="1" smtClean="0">
                <a:solidFill>
                  <a:prstClr val="black"/>
                </a:solidFill>
                <a:latin typeface="Cooper Std Black" pitchFamily="18" charset="0"/>
                <a:cs typeface="Aharoni" pitchFamily="2" charset="-79"/>
              </a:rPr>
              <a:t>Expt</a:t>
            </a:r>
            <a:r>
              <a:rPr lang="en-US" dirty="0" smtClean="0">
                <a:solidFill>
                  <a:prstClr val="black"/>
                </a:solidFill>
                <a:latin typeface="Cooper Std Black" pitchFamily="18" charset="0"/>
                <a:cs typeface="Aharoni" pitchFamily="2" charset="-79"/>
              </a:rPr>
              <a:t> management</a:t>
            </a:r>
          </a:p>
          <a:p>
            <a:pPr marL="285750" indent="-285750" defTabSz="914400">
              <a:buFont typeface="Wingdings" pitchFamily="2" charset="2"/>
              <a:buChar char="Ø"/>
            </a:pPr>
            <a:r>
              <a:rPr lang="en-US" dirty="0" smtClean="0">
                <a:solidFill>
                  <a:prstClr val="black"/>
                </a:solidFill>
                <a:latin typeface="Cooper Std Black" pitchFamily="18" charset="0"/>
                <a:cs typeface="Aharoni" pitchFamily="2" charset="-79"/>
              </a:rPr>
              <a:t>Dynamic IaaS </a:t>
            </a:r>
            <a:r>
              <a:rPr lang="en-US" dirty="0" err="1" smtClean="0">
                <a:solidFill>
                  <a:prstClr val="black"/>
                </a:solidFill>
                <a:latin typeface="Cooper Std Black" pitchFamily="18" charset="0"/>
                <a:cs typeface="Aharoni" pitchFamily="2" charset="-79"/>
              </a:rPr>
              <a:t>NaaS</a:t>
            </a:r>
            <a:r>
              <a:rPr lang="en-US" dirty="0" smtClean="0">
                <a:solidFill>
                  <a:prstClr val="black"/>
                </a:solidFill>
                <a:latin typeface="Cooper Std Black" pitchFamily="18" charset="0"/>
                <a:cs typeface="Aharoni" pitchFamily="2" charset="-79"/>
              </a:rPr>
              <a:t> </a:t>
            </a:r>
          </a:p>
          <a:p>
            <a:pPr marL="285750" indent="-285750" defTabSz="914400">
              <a:buFont typeface="Wingdings" pitchFamily="2" charset="2"/>
              <a:buChar char="Ø"/>
            </a:pPr>
            <a:r>
              <a:rPr lang="en-US" dirty="0" smtClean="0">
                <a:solidFill>
                  <a:prstClr val="black"/>
                </a:solidFill>
                <a:latin typeface="Cooper Std Black" pitchFamily="18" charset="0"/>
                <a:cs typeface="Aharoni" pitchFamily="2" charset="-79"/>
              </a:rPr>
              <a:t>DevOps </a:t>
            </a:r>
            <a:endParaRPr lang="en-US" dirty="0">
              <a:solidFill>
                <a:prstClr val="black"/>
              </a:solidFill>
              <a:latin typeface="Cooper Std Black" pitchFamily="18" charset="0"/>
              <a:cs typeface="Aharoni" pitchFamily="2" charset="-79"/>
            </a:endParaRPr>
          </a:p>
        </p:txBody>
      </p:sp>
      <p:sp>
        <p:nvSpPr>
          <p:cNvPr id="3" name="Rectangle 2"/>
          <p:cNvSpPr/>
          <p:nvPr/>
        </p:nvSpPr>
        <p:spPr>
          <a:xfrm>
            <a:off x="5949707" y="2771605"/>
            <a:ext cx="2872536" cy="3908762"/>
          </a:xfrm>
          <a:prstGeom prst="rect">
            <a:avLst/>
          </a:prstGeom>
          <a:solidFill>
            <a:srgbClr val="CCFF99"/>
          </a:solidFill>
          <a:ln w="28575">
            <a:solidFill>
              <a:schemeClr val="tx1"/>
            </a:solidFill>
          </a:ln>
        </p:spPr>
        <p:txBody>
          <a:bodyPr wrap="square">
            <a:spAutoFit/>
          </a:bodyPr>
          <a:lstStyle/>
          <a:p>
            <a:pPr defTabSz="914400"/>
            <a:r>
              <a:rPr lang="en-US" b="1" dirty="0" smtClean="0">
                <a:solidFill>
                  <a:prstClr val="black"/>
                </a:solidFill>
                <a:latin typeface="Arial"/>
                <a:cs typeface="Arial"/>
              </a:rPr>
              <a:t>CloudMesh </a:t>
            </a:r>
            <a:r>
              <a:rPr lang="en-US" dirty="0" smtClean="0">
                <a:solidFill>
                  <a:prstClr val="black"/>
                </a:solidFill>
                <a:latin typeface="Arial"/>
                <a:cs typeface="Arial"/>
              </a:rPr>
              <a:t>is a </a:t>
            </a:r>
            <a:r>
              <a:rPr lang="en-US" b="1" dirty="0" err="1" smtClean="0">
                <a:solidFill>
                  <a:prstClr val="black"/>
                </a:solidFill>
                <a:latin typeface="Arial"/>
                <a:cs typeface="Arial"/>
              </a:rPr>
              <a:t>SDDSaaS</a:t>
            </a:r>
            <a:r>
              <a:rPr lang="en-US" b="1" dirty="0" smtClean="0">
                <a:solidFill>
                  <a:prstClr val="black"/>
                </a:solidFill>
                <a:latin typeface="Arial"/>
                <a:cs typeface="Arial"/>
              </a:rPr>
              <a:t> tool</a:t>
            </a:r>
            <a:r>
              <a:rPr lang="en-US" dirty="0" smtClean="0">
                <a:solidFill>
                  <a:prstClr val="black"/>
                </a:solidFill>
                <a:latin typeface="Arial"/>
                <a:cs typeface="Arial"/>
              </a:rPr>
              <a:t> that</a:t>
            </a:r>
            <a:r>
              <a:rPr lang="en-US" b="1" dirty="0" smtClean="0">
                <a:solidFill>
                  <a:prstClr val="black"/>
                </a:solidFill>
                <a:latin typeface="Arial"/>
                <a:cs typeface="Arial"/>
              </a:rPr>
              <a:t> </a:t>
            </a:r>
            <a:r>
              <a:rPr lang="en-US" dirty="0" smtClean="0">
                <a:solidFill>
                  <a:prstClr val="black"/>
                </a:solidFill>
                <a:latin typeface="Arial"/>
                <a:cs typeface="Arial"/>
              </a:rPr>
              <a:t>uses Dynamic Provisioning and Image Management to provide custom environments for general target systems</a:t>
            </a:r>
          </a:p>
          <a:p>
            <a:r>
              <a:rPr lang="en-US" dirty="0" smtClean="0">
                <a:solidFill>
                  <a:prstClr val="black"/>
                </a:solidFill>
                <a:latin typeface="Arial"/>
                <a:cs typeface="Arial"/>
              </a:rPr>
              <a:t>Involves (</a:t>
            </a:r>
            <a:r>
              <a:rPr lang="en-US" dirty="0">
                <a:solidFill>
                  <a:prstClr val="black"/>
                </a:solidFill>
                <a:latin typeface="Arial"/>
                <a:cs typeface="Arial"/>
              </a:rPr>
              <a:t>1) creating, </a:t>
            </a:r>
            <a:r>
              <a:rPr lang="en-US" dirty="0" smtClean="0">
                <a:solidFill>
                  <a:prstClr val="black"/>
                </a:solidFill>
                <a:latin typeface="Arial"/>
                <a:cs typeface="Arial"/>
              </a:rPr>
              <a:t/>
            </a:r>
            <a:br>
              <a:rPr lang="en-US" dirty="0" smtClean="0">
                <a:solidFill>
                  <a:prstClr val="black"/>
                </a:solidFill>
                <a:latin typeface="Arial"/>
                <a:cs typeface="Arial"/>
              </a:rPr>
            </a:br>
            <a:r>
              <a:rPr lang="en-US" dirty="0" smtClean="0">
                <a:solidFill>
                  <a:prstClr val="black"/>
                </a:solidFill>
                <a:latin typeface="Arial"/>
                <a:cs typeface="Arial"/>
              </a:rPr>
              <a:t>(</a:t>
            </a:r>
            <a:r>
              <a:rPr lang="en-US" dirty="0">
                <a:solidFill>
                  <a:prstClr val="black"/>
                </a:solidFill>
                <a:latin typeface="Arial"/>
                <a:cs typeface="Arial"/>
              </a:rPr>
              <a:t>2) deploying, and </a:t>
            </a:r>
            <a:r>
              <a:rPr lang="en-US" dirty="0" smtClean="0">
                <a:solidFill>
                  <a:prstClr val="black"/>
                </a:solidFill>
                <a:latin typeface="Arial"/>
                <a:cs typeface="Arial"/>
              </a:rPr>
              <a:t/>
            </a:r>
            <a:br>
              <a:rPr lang="en-US" dirty="0" smtClean="0">
                <a:solidFill>
                  <a:prstClr val="black"/>
                </a:solidFill>
                <a:latin typeface="Arial"/>
                <a:cs typeface="Arial"/>
              </a:rPr>
            </a:br>
            <a:r>
              <a:rPr lang="en-US" dirty="0" smtClean="0">
                <a:solidFill>
                  <a:prstClr val="black"/>
                </a:solidFill>
                <a:latin typeface="Arial"/>
                <a:cs typeface="Arial"/>
              </a:rPr>
              <a:t>(</a:t>
            </a:r>
            <a:r>
              <a:rPr lang="en-US" dirty="0">
                <a:solidFill>
                  <a:prstClr val="black"/>
                </a:solidFill>
                <a:latin typeface="Arial"/>
                <a:cs typeface="Arial"/>
              </a:rPr>
              <a:t>3) provisioning </a:t>
            </a:r>
            <a:br>
              <a:rPr lang="en-US" dirty="0">
                <a:solidFill>
                  <a:prstClr val="black"/>
                </a:solidFill>
                <a:latin typeface="Arial"/>
                <a:cs typeface="Arial"/>
              </a:rPr>
            </a:br>
            <a:r>
              <a:rPr lang="en-US" dirty="0">
                <a:solidFill>
                  <a:prstClr val="black"/>
                </a:solidFill>
                <a:latin typeface="Arial"/>
                <a:cs typeface="Arial"/>
              </a:rPr>
              <a:t>of one or more images in a set of machines on demand </a:t>
            </a:r>
            <a:r>
              <a:rPr lang="en-US" sz="1400" dirty="0">
                <a:solidFill>
                  <a:prstClr val="black"/>
                </a:solidFill>
                <a:latin typeface="Arial"/>
                <a:cs typeface="Arial"/>
              </a:rPr>
              <a:t>http://cloudmesh.futuregrid.org/</a:t>
            </a:r>
            <a:endParaRPr lang="en-US" sz="1400" dirty="0">
              <a:solidFill>
                <a:prstClr val="black"/>
              </a:solidFill>
            </a:endParaRPr>
          </a:p>
        </p:txBody>
      </p:sp>
      <p:sp>
        <p:nvSpPr>
          <p:cNvPr id="2" name="Slide Number Placeholder 1"/>
          <p:cNvSpPr>
            <a:spLocks noGrp="1"/>
          </p:cNvSpPr>
          <p:nvPr>
            <p:ph type="sldNum" sz="quarter" idx="12"/>
          </p:nvPr>
        </p:nvSpPr>
        <p:spPr/>
        <p:txBody>
          <a:bodyPr/>
          <a:lstStyle/>
          <a:p>
            <a:fld id="{0CFEC368-1D7A-4F81-ABF6-AE0E36BAF64C}" type="slidenum">
              <a:rPr lang="en-US" smtClean="0">
                <a:solidFill>
                  <a:srgbClr val="AEE8FB">
                    <a:lumMod val="25000"/>
                  </a:srgbClr>
                </a:solidFill>
              </a:rPr>
              <a:pPr/>
              <a:t>10</a:t>
            </a:fld>
            <a:endParaRPr lang="en-US">
              <a:solidFill>
                <a:srgbClr val="AEE8FB">
                  <a:lumMod val="25000"/>
                </a:srgbClr>
              </a:solidFill>
            </a:endParaRPr>
          </a:p>
        </p:txBody>
      </p:sp>
    </p:spTree>
    <p:extLst>
      <p:ext uri="{BB962C8B-B14F-4D97-AF65-F5344CB8AC3E}">
        <p14:creationId xmlns:p14="http://schemas.microsoft.com/office/powerpoint/2010/main" val="19591303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0" y="121618"/>
            <a:ext cx="8229600" cy="1143000"/>
          </a:xfrm>
        </p:spPr>
        <p:txBody>
          <a:bodyPr/>
          <a:lstStyle/>
          <a:p>
            <a:r>
              <a:rPr lang="en-US" b="1" dirty="0" err="1" smtClean="0"/>
              <a:t>Cloudmesh</a:t>
            </a:r>
            <a:r>
              <a:rPr lang="en-US" b="1" dirty="0" smtClean="0"/>
              <a:t> Functionality</a:t>
            </a:r>
            <a:endParaRPr lang="en-US" b="1" dirty="0"/>
          </a:p>
        </p:txBody>
      </p:sp>
      <p:pic>
        <p:nvPicPr>
          <p:cNvPr id="5" name="Picture 4" descr="cm-functionalit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 y="1264618"/>
            <a:ext cx="9004300" cy="5397500"/>
          </a:xfrm>
          <a:prstGeom prst="rect">
            <a:avLst/>
          </a:prstGeom>
        </p:spPr>
      </p:pic>
    </p:spTree>
    <p:extLst>
      <p:ext uri="{BB962C8B-B14F-4D97-AF65-F5344CB8AC3E}">
        <p14:creationId xmlns:p14="http://schemas.microsoft.com/office/powerpoint/2010/main" val="293040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smtClean="0"/>
              <a:t>Data Analytics in SPIDAL</a:t>
            </a:r>
            <a:endParaRPr lang="en-US" b="1" dirty="0"/>
          </a:p>
        </p:txBody>
      </p:sp>
    </p:spTree>
    <p:extLst>
      <p:ext uri="{BB962C8B-B14F-4D97-AF65-F5344CB8AC3E}">
        <p14:creationId xmlns:p14="http://schemas.microsoft.com/office/powerpoint/2010/main" val="6356505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2" y="28353"/>
            <a:ext cx="9067800" cy="1129619"/>
          </a:xfrm>
        </p:spPr>
        <p:txBody>
          <a:bodyPr>
            <a:normAutofit/>
          </a:bodyPr>
          <a:lstStyle/>
          <a:p>
            <a:r>
              <a:rPr lang="en-US" sz="2800" dirty="0" smtClean="0"/>
              <a:t>Machine Learning in Network Science, Imaging in Computer Vision, Pathology, Polar Science, </a:t>
            </a:r>
            <a:r>
              <a:rPr lang="en-US" sz="2800" dirty="0" err="1" smtClean="0"/>
              <a:t>Biomolecular</a:t>
            </a:r>
            <a:r>
              <a:rPr lang="en-US" sz="2800" dirty="0" smtClean="0"/>
              <a:t> Simulations</a:t>
            </a:r>
            <a:endParaRPr lang="en-US" sz="2800" dirty="0"/>
          </a:p>
        </p:txBody>
      </p:sp>
      <p:sp>
        <p:nvSpPr>
          <p:cNvPr id="4" name="Slide Number Placeholder 3"/>
          <p:cNvSpPr>
            <a:spLocks noGrp="1"/>
          </p:cNvSpPr>
          <p:nvPr>
            <p:ph type="sldNum" sz="quarter" idx="12"/>
          </p:nvPr>
        </p:nvSpPr>
        <p:spPr/>
        <p:txBody>
          <a:bodyPr/>
          <a:lstStyle/>
          <a:p>
            <a:fld id="{94CC141A-9CC6-41A7-A7D0-011D836CC6E2}" type="slidenum">
              <a:rPr lang="en-US" smtClean="0"/>
              <a:pPr/>
              <a:t>13</a:t>
            </a:fld>
            <a:endParaRPr lang="en-US"/>
          </a:p>
        </p:txBody>
      </p:sp>
      <p:graphicFrame>
        <p:nvGraphicFramePr>
          <p:cNvPr id="5" name="Table 4"/>
          <p:cNvGraphicFramePr>
            <a:graphicFrameLocks noGrp="1"/>
          </p:cNvGraphicFramePr>
          <p:nvPr>
            <p:extLst/>
          </p:nvPr>
        </p:nvGraphicFramePr>
        <p:xfrm>
          <a:off x="240558" y="1255459"/>
          <a:ext cx="8662884" cy="4919760"/>
        </p:xfrm>
        <a:graphic>
          <a:graphicData uri="http://schemas.openxmlformats.org/drawingml/2006/table">
            <a:tbl>
              <a:tblPr firstRow="1" firstCol="1" bandRow="1">
                <a:tableStyleId>{5C22544A-7EE6-4342-B048-85BDC9FD1C3A}</a:tableStyleId>
              </a:tblPr>
              <a:tblGrid>
                <a:gridCol w="2577387"/>
                <a:gridCol w="2863763"/>
                <a:gridCol w="1726104"/>
                <a:gridCol w="554118"/>
                <a:gridCol w="941512"/>
              </a:tblGrid>
              <a:tr h="301568">
                <a:tc>
                  <a:txBody>
                    <a:bodyPr/>
                    <a:lstStyle/>
                    <a:p>
                      <a:pPr marL="0" marR="0" algn="ctr">
                        <a:lnSpc>
                          <a:spcPts val="1200"/>
                        </a:lnSpc>
                        <a:spcBef>
                          <a:spcPts val="0"/>
                        </a:spcBef>
                        <a:spcAft>
                          <a:spcPts val="0"/>
                        </a:spcAft>
                      </a:pPr>
                      <a:r>
                        <a:rPr lang="en-US" sz="1400" dirty="0">
                          <a:effectLst/>
                        </a:rPr>
                        <a:t>Algorithm</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ts val="1200"/>
                        </a:lnSpc>
                        <a:spcBef>
                          <a:spcPts val="0"/>
                        </a:spcBef>
                        <a:spcAft>
                          <a:spcPts val="0"/>
                        </a:spcAft>
                      </a:pPr>
                      <a:r>
                        <a:rPr lang="en-US" sz="1400">
                          <a:effectLst/>
                        </a:rPr>
                        <a:t>Applications</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ts val="1200"/>
                        </a:lnSpc>
                        <a:spcBef>
                          <a:spcPts val="0"/>
                        </a:spcBef>
                        <a:spcAft>
                          <a:spcPts val="0"/>
                        </a:spcAft>
                      </a:pPr>
                      <a:r>
                        <a:rPr lang="en-US" sz="1400">
                          <a:effectLst/>
                        </a:rPr>
                        <a:t>Features</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ts val="1200"/>
                        </a:lnSpc>
                        <a:spcBef>
                          <a:spcPts val="0"/>
                        </a:spcBef>
                        <a:spcAft>
                          <a:spcPts val="0"/>
                        </a:spcAft>
                      </a:pPr>
                      <a:r>
                        <a:rPr lang="en-US" sz="1400">
                          <a:effectLst/>
                        </a:rPr>
                        <a:t>Status</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ts val="1200"/>
                        </a:lnSpc>
                        <a:spcBef>
                          <a:spcPts val="0"/>
                        </a:spcBef>
                        <a:spcAft>
                          <a:spcPts val="0"/>
                        </a:spcAft>
                      </a:pPr>
                      <a:r>
                        <a:rPr lang="en-US" sz="1400" dirty="0">
                          <a:effectLst/>
                        </a:rPr>
                        <a:t>Parallelism</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301568">
                <a:tc gridSpan="5">
                  <a:txBody>
                    <a:bodyPr/>
                    <a:lstStyle/>
                    <a:p>
                      <a:pPr marL="0" marR="0" algn="ctr">
                        <a:lnSpc>
                          <a:spcPts val="1200"/>
                        </a:lnSpc>
                        <a:spcBef>
                          <a:spcPts val="0"/>
                        </a:spcBef>
                        <a:spcAft>
                          <a:spcPts val="0"/>
                        </a:spcAft>
                      </a:pPr>
                      <a:r>
                        <a:rPr lang="en-US" sz="1400" dirty="0">
                          <a:effectLst/>
                        </a:rPr>
                        <a:t>Graph </a:t>
                      </a:r>
                      <a:r>
                        <a:rPr lang="en-US" sz="1400" dirty="0" smtClean="0">
                          <a:effectLst/>
                        </a:rPr>
                        <a:t>Analytics</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01568">
                <a:tc>
                  <a:txBody>
                    <a:bodyPr/>
                    <a:lstStyle/>
                    <a:p>
                      <a:pPr marL="0" marR="0" algn="just">
                        <a:lnSpc>
                          <a:spcPts val="1200"/>
                        </a:lnSpc>
                        <a:spcBef>
                          <a:spcPts val="0"/>
                        </a:spcBef>
                        <a:spcAft>
                          <a:spcPts val="0"/>
                        </a:spcAft>
                      </a:pPr>
                      <a:r>
                        <a:rPr lang="en-US" sz="1400" dirty="0">
                          <a:effectLst/>
                        </a:rPr>
                        <a:t>Community detection</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just">
                        <a:lnSpc>
                          <a:spcPts val="1200"/>
                        </a:lnSpc>
                        <a:spcBef>
                          <a:spcPts val="0"/>
                        </a:spcBef>
                        <a:spcAft>
                          <a:spcPts val="0"/>
                        </a:spcAft>
                      </a:pPr>
                      <a:r>
                        <a:rPr lang="en-US" sz="1400">
                          <a:effectLst/>
                        </a:rPr>
                        <a:t>Social networks, webgraph</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7">
                  <a:txBody>
                    <a:bodyPr/>
                    <a:lstStyle/>
                    <a:p>
                      <a:pPr marL="0" marR="0" algn="just">
                        <a:lnSpc>
                          <a:spcPts val="1200"/>
                        </a:lnSpc>
                        <a:spcBef>
                          <a:spcPts val="0"/>
                        </a:spcBef>
                        <a:spcAft>
                          <a:spcPts val="0"/>
                        </a:spcAft>
                      </a:pPr>
                      <a:r>
                        <a:rPr lang="en-US" sz="1400">
                          <a:effectLst/>
                        </a:rPr>
                        <a:t>Graph </a:t>
                      </a:r>
                    </a:p>
                    <a:p>
                      <a:pPr marL="0" marR="0" algn="just">
                        <a:lnSpc>
                          <a:spcPts val="1200"/>
                        </a:lnSpc>
                        <a:spcBef>
                          <a:spcPts val="0"/>
                        </a:spcBef>
                        <a:spcAft>
                          <a:spcPts val="0"/>
                        </a:spcAft>
                      </a:pPr>
                      <a:r>
                        <a:rPr lang="en-US" sz="1400">
                          <a:effectLst/>
                        </a:rPr>
                        <a:t>.</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just">
                        <a:lnSpc>
                          <a:spcPts val="1200"/>
                        </a:lnSpc>
                        <a:spcBef>
                          <a:spcPts val="0"/>
                        </a:spcBef>
                        <a:spcAft>
                          <a:spcPts val="0"/>
                        </a:spcAft>
                      </a:pPr>
                      <a:r>
                        <a:rPr lang="en-US" sz="1400">
                          <a:effectLst/>
                        </a:rPr>
                        <a:t>P-DM</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just">
                        <a:lnSpc>
                          <a:spcPts val="1200"/>
                        </a:lnSpc>
                        <a:spcBef>
                          <a:spcPts val="0"/>
                        </a:spcBef>
                        <a:spcAft>
                          <a:spcPts val="0"/>
                        </a:spcAft>
                      </a:pPr>
                      <a:r>
                        <a:rPr lang="en-US" sz="1400">
                          <a:effectLst/>
                        </a:rPr>
                        <a:t>GML-GrC</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301568">
                <a:tc>
                  <a:txBody>
                    <a:bodyPr/>
                    <a:lstStyle/>
                    <a:p>
                      <a:pPr marL="0" marR="0" algn="just">
                        <a:lnSpc>
                          <a:spcPts val="1200"/>
                        </a:lnSpc>
                        <a:spcBef>
                          <a:spcPts val="0"/>
                        </a:spcBef>
                        <a:spcAft>
                          <a:spcPts val="0"/>
                        </a:spcAft>
                      </a:pPr>
                      <a:r>
                        <a:rPr lang="en-US" sz="1400">
                          <a:effectLst/>
                        </a:rPr>
                        <a:t>Subgraph/motif finding</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just">
                        <a:lnSpc>
                          <a:spcPts val="1200"/>
                        </a:lnSpc>
                        <a:spcBef>
                          <a:spcPts val="0"/>
                        </a:spcBef>
                        <a:spcAft>
                          <a:spcPts val="0"/>
                        </a:spcAft>
                      </a:pPr>
                      <a:r>
                        <a:rPr lang="en-US" sz="1400">
                          <a:effectLst/>
                        </a:rPr>
                        <a:t>Webgraph, biological/social networks</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marL="0" marR="0" algn="just">
                        <a:lnSpc>
                          <a:spcPts val="1200"/>
                        </a:lnSpc>
                        <a:spcBef>
                          <a:spcPts val="0"/>
                        </a:spcBef>
                        <a:spcAft>
                          <a:spcPts val="0"/>
                        </a:spcAft>
                      </a:pPr>
                      <a:r>
                        <a:rPr lang="en-US" sz="1400">
                          <a:effectLst/>
                        </a:rPr>
                        <a:t>P-DM</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just">
                        <a:lnSpc>
                          <a:spcPts val="1200"/>
                        </a:lnSpc>
                        <a:spcBef>
                          <a:spcPts val="0"/>
                        </a:spcBef>
                        <a:spcAft>
                          <a:spcPts val="0"/>
                        </a:spcAft>
                      </a:pPr>
                      <a:r>
                        <a:rPr lang="en-US" sz="1400">
                          <a:effectLst/>
                        </a:rPr>
                        <a:t>GML-GrB</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301568">
                <a:tc>
                  <a:txBody>
                    <a:bodyPr/>
                    <a:lstStyle/>
                    <a:p>
                      <a:pPr marL="0" marR="0" algn="just">
                        <a:lnSpc>
                          <a:spcPts val="1200"/>
                        </a:lnSpc>
                        <a:spcBef>
                          <a:spcPts val="0"/>
                        </a:spcBef>
                        <a:spcAft>
                          <a:spcPts val="0"/>
                        </a:spcAft>
                      </a:pPr>
                      <a:r>
                        <a:rPr lang="en-US" sz="1400">
                          <a:effectLst/>
                        </a:rPr>
                        <a:t>Finding diameter</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just">
                        <a:lnSpc>
                          <a:spcPts val="1200"/>
                        </a:lnSpc>
                        <a:spcBef>
                          <a:spcPts val="0"/>
                        </a:spcBef>
                        <a:spcAft>
                          <a:spcPts val="0"/>
                        </a:spcAft>
                      </a:pPr>
                      <a:r>
                        <a:rPr lang="en-US" sz="1400">
                          <a:effectLst/>
                        </a:rPr>
                        <a:t>Social networks, webgraph</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marL="0" marR="0" algn="just">
                        <a:lnSpc>
                          <a:spcPts val="1200"/>
                        </a:lnSpc>
                        <a:spcBef>
                          <a:spcPts val="0"/>
                        </a:spcBef>
                        <a:spcAft>
                          <a:spcPts val="0"/>
                        </a:spcAft>
                      </a:pPr>
                      <a:r>
                        <a:rPr lang="en-US" sz="1400">
                          <a:effectLst/>
                        </a:rPr>
                        <a:t>P-DM</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just">
                        <a:lnSpc>
                          <a:spcPts val="1200"/>
                        </a:lnSpc>
                        <a:spcBef>
                          <a:spcPts val="0"/>
                        </a:spcBef>
                        <a:spcAft>
                          <a:spcPts val="0"/>
                        </a:spcAft>
                      </a:pPr>
                      <a:r>
                        <a:rPr lang="en-US" sz="1400">
                          <a:effectLst/>
                        </a:rPr>
                        <a:t>GML-GrB</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301568">
                <a:tc>
                  <a:txBody>
                    <a:bodyPr/>
                    <a:lstStyle/>
                    <a:p>
                      <a:pPr marL="0" marR="0" algn="just">
                        <a:lnSpc>
                          <a:spcPts val="1200"/>
                        </a:lnSpc>
                        <a:spcBef>
                          <a:spcPts val="0"/>
                        </a:spcBef>
                        <a:spcAft>
                          <a:spcPts val="0"/>
                        </a:spcAft>
                      </a:pPr>
                      <a:r>
                        <a:rPr lang="en-US" sz="1400">
                          <a:effectLst/>
                        </a:rPr>
                        <a:t>Clustering coefficient</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just">
                        <a:lnSpc>
                          <a:spcPts val="1200"/>
                        </a:lnSpc>
                        <a:spcBef>
                          <a:spcPts val="0"/>
                        </a:spcBef>
                        <a:spcAft>
                          <a:spcPts val="0"/>
                        </a:spcAft>
                      </a:pPr>
                      <a:r>
                        <a:rPr lang="en-US" sz="1400">
                          <a:effectLst/>
                        </a:rPr>
                        <a:t>Social networks</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marL="0" marR="0" algn="just">
                        <a:lnSpc>
                          <a:spcPts val="1200"/>
                        </a:lnSpc>
                        <a:spcBef>
                          <a:spcPts val="0"/>
                        </a:spcBef>
                        <a:spcAft>
                          <a:spcPts val="0"/>
                        </a:spcAft>
                      </a:pPr>
                      <a:r>
                        <a:rPr lang="en-US" sz="1400">
                          <a:effectLst/>
                        </a:rPr>
                        <a:t>P-DM</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just">
                        <a:lnSpc>
                          <a:spcPts val="1200"/>
                        </a:lnSpc>
                        <a:spcBef>
                          <a:spcPts val="0"/>
                        </a:spcBef>
                        <a:spcAft>
                          <a:spcPts val="0"/>
                        </a:spcAft>
                      </a:pPr>
                      <a:r>
                        <a:rPr lang="en-US" sz="1400">
                          <a:effectLst/>
                        </a:rPr>
                        <a:t>GML-GrC</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301568">
                <a:tc>
                  <a:txBody>
                    <a:bodyPr/>
                    <a:lstStyle/>
                    <a:p>
                      <a:pPr marL="0" marR="0" algn="just">
                        <a:lnSpc>
                          <a:spcPts val="1200"/>
                        </a:lnSpc>
                        <a:spcBef>
                          <a:spcPts val="0"/>
                        </a:spcBef>
                        <a:spcAft>
                          <a:spcPts val="0"/>
                        </a:spcAft>
                      </a:pPr>
                      <a:r>
                        <a:rPr lang="en-US" sz="1400">
                          <a:effectLst/>
                        </a:rPr>
                        <a:t>Page rank</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just">
                        <a:lnSpc>
                          <a:spcPts val="1200"/>
                        </a:lnSpc>
                        <a:spcBef>
                          <a:spcPts val="0"/>
                        </a:spcBef>
                        <a:spcAft>
                          <a:spcPts val="0"/>
                        </a:spcAft>
                      </a:pPr>
                      <a:r>
                        <a:rPr lang="en-US" sz="1400">
                          <a:effectLst/>
                        </a:rPr>
                        <a:t>Webgraph</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marL="0" marR="0" algn="just">
                        <a:lnSpc>
                          <a:spcPts val="1200"/>
                        </a:lnSpc>
                        <a:spcBef>
                          <a:spcPts val="0"/>
                        </a:spcBef>
                        <a:spcAft>
                          <a:spcPts val="0"/>
                        </a:spcAft>
                      </a:pPr>
                      <a:r>
                        <a:rPr lang="en-US" sz="1400">
                          <a:effectLst/>
                        </a:rPr>
                        <a:t>P-DM</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just">
                        <a:lnSpc>
                          <a:spcPts val="1200"/>
                        </a:lnSpc>
                        <a:spcBef>
                          <a:spcPts val="0"/>
                        </a:spcBef>
                        <a:spcAft>
                          <a:spcPts val="0"/>
                        </a:spcAft>
                      </a:pPr>
                      <a:r>
                        <a:rPr lang="en-US" sz="1400">
                          <a:effectLst/>
                        </a:rPr>
                        <a:t>GML-GrC</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301568">
                <a:tc>
                  <a:txBody>
                    <a:bodyPr/>
                    <a:lstStyle/>
                    <a:p>
                      <a:pPr marL="0" marR="0" algn="just">
                        <a:lnSpc>
                          <a:spcPts val="1200"/>
                        </a:lnSpc>
                        <a:spcBef>
                          <a:spcPts val="0"/>
                        </a:spcBef>
                        <a:spcAft>
                          <a:spcPts val="0"/>
                        </a:spcAft>
                      </a:pPr>
                      <a:r>
                        <a:rPr lang="en-US" sz="1400">
                          <a:effectLst/>
                        </a:rPr>
                        <a:t>Maximal cliques</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just">
                        <a:lnSpc>
                          <a:spcPts val="1200"/>
                        </a:lnSpc>
                        <a:spcBef>
                          <a:spcPts val="0"/>
                        </a:spcBef>
                        <a:spcAft>
                          <a:spcPts val="0"/>
                        </a:spcAft>
                      </a:pPr>
                      <a:r>
                        <a:rPr lang="en-US" sz="1400">
                          <a:effectLst/>
                        </a:rPr>
                        <a:t>Social networks, webgraph</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marL="0" marR="0" algn="just">
                        <a:lnSpc>
                          <a:spcPts val="1200"/>
                        </a:lnSpc>
                        <a:spcBef>
                          <a:spcPts val="0"/>
                        </a:spcBef>
                        <a:spcAft>
                          <a:spcPts val="0"/>
                        </a:spcAft>
                      </a:pPr>
                      <a:r>
                        <a:rPr lang="en-US" sz="1400">
                          <a:effectLst/>
                        </a:rPr>
                        <a:t>P-DM</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just">
                        <a:lnSpc>
                          <a:spcPts val="1200"/>
                        </a:lnSpc>
                        <a:spcBef>
                          <a:spcPts val="0"/>
                        </a:spcBef>
                        <a:spcAft>
                          <a:spcPts val="0"/>
                        </a:spcAft>
                      </a:pPr>
                      <a:r>
                        <a:rPr lang="en-US" sz="1400">
                          <a:effectLst/>
                        </a:rPr>
                        <a:t>GML-GrB</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301568">
                <a:tc>
                  <a:txBody>
                    <a:bodyPr/>
                    <a:lstStyle/>
                    <a:p>
                      <a:pPr marL="0" marR="0" algn="just">
                        <a:lnSpc>
                          <a:spcPts val="1200"/>
                        </a:lnSpc>
                        <a:spcBef>
                          <a:spcPts val="0"/>
                        </a:spcBef>
                        <a:spcAft>
                          <a:spcPts val="0"/>
                        </a:spcAft>
                      </a:pPr>
                      <a:r>
                        <a:rPr lang="en-US" sz="1400">
                          <a:effectLst/>
                        </a:rPr>
                        <a:t>Connected component</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just">
                        <a:lnSpc>
                          <a:spcPts val="1200"/>
                        </a:lnSpc>
                        <a:spcBef>
                          <a:spcPts val="0"/>
                        </a:spcBef>
                        <a:spcAft>
                          <a:spcPts val="0"/>
                        </a:spcAft>
                      </a:pPr>
                      <a:r>
                        <a:rPr lang="en-US" sz="1400">
                          <a:effectLst/>
                        </a:rPr>
                        <a:t>Social networks, webgraph</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marL="0" marR="0" algn="just">
                        <a:lnSpc>
                          <a:spcPts val="1200"/>
                        </a:lnSpc>
                        <a:spcBef>
                          <a:spcPts val="0"/>
                        </a:spcBef>
                        <a:spcAft>
                          <a:spcPts val="0"/>
                        </a:spcAft>
                      </a:pPr>
                      <a:r>
                        <a:rPr lang="en-US" sz="1400">
                          <a:effectLst/>
                        </a:rPr>
                        <a:t>P-DM</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just">
                        <a:lnSpc>
                          <a:spcPts val="1200"/>
                        </a:lnSpc>
                        <a:spcBef>
                          <a:spcPts val="0"/>
                        </a:spcBef>
                        <a:spcAft>
                          <a:spcPts val="0"/>
                        </a:spcAft>
                      </a:pPr>
                      <a:r>
                        <a:rPr lang="en-US" sz="1400">
                          <a:effectLst/>
                        </a:rPr>
                        <a:t>GML-GrB</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301568">
                <a:tc>
                  <a:txBody>
                    <a:bodyPr/>
                    <a:lstStyle/>
                    <a:p>
                      <a:pPr marL="0" marR="0" algn="just">
                        <a:lnSpc>
                          <a:spcPts val="1200"/>
                        </a:lnSpc>
                        <a:spcBef>
                          <a:spcPts val="0"/>
                        </a:spcBef>
                        <a:spcAft>
                          <a:spcPts val="0"/>
                        </a:spcAft>
                      </a:pPr>
                      <a:r>
                        <a:rPr lang="en-US" sz="1400">
                          <a:effectLst/>
                        </a:rPr>
                        <a:t>Betweenness centrality</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just">
                        <a:lnSpc>
                          <a:spcPts val="1200"/>
                        </a:lnSpc>
                        <a:spcBef>
                          <a:spcPts val="0"/>
                        </a:spcBef>
                        <a:spcAft>
                          <a:spcPts val="0"/>
                        </a:spcAft>
                      </a:pPr>
                      <a:r>
                        <a:rPr lang="en-US" sz="1400">
                          <a:effectLst/>
                        </a:rPr>
                        <a:t>Social networks</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marR="0" algn="just">
                        <a:lnSpc>
                          <a:spcPts val="1200"/>
                        </a:lnSpc>
                        <a:spcBef>
                          <a:spcPts val="0"/>
                        </a:spcBef>
                        <a:spcAft>
                          <a:spcPts val="0"/>
                        </a:spcAft>
                      </a:pPr>
                      <a:r>
                        <a:rPr lang="en-US" sz="1400">
                          <a:effectLst/>
                        </a:rPr>
                        <a:t>Graph, Non-metric, static</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just">
                        <a:lnSpc>
                          <a:spcPts val="1200"/>
                        </a:lnSpc>
                        <a:spcBef>
                          <a:spcPts val="0"/>
                        </a:spcBef>
                        <a:spcAft>
                          <a:spcPts val="0"/>
                        </a:spcAft>
                      </a:pPr>
                      <a:r>
                        <a:rPr lang="en-US" sz="1400">
                          <a:effectLst/>
                        </a:rPr>
                        <a:t>P-Shm</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marR="0" algn="just">
                        <a:lnSpc>
                          <a:spcPts val="1200"/>
                        </a:lnSpc>
                        <a:spcBef>
                          <a:spcPts val="0"/>
                        </a:spcBef>
                        <a:spcAft>
                          <a:spcPts val="0"/>
                        </a:spcAft>
                      </a:pPr>
                      <a:r>
                        <a:rPr lang="en-US" sz="1400">
                          <a:effectLst/>
                        </a:rPr>
                        <a:t>GML-GRA</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301568">
                <a:tc>
                  <a:txBody>
                    <a:bodyPr/>
                    <a:lstStyle/>
                    <a:p>
                      <a:pPr marL="0" marR="0" algn="just">
                        <a:lnSpc>
                          <a:spcPts val="1200"/>
                        </a:lnSpc>
                        <a:spcBef>
                          <a:spcPts val="0"/>
                        </a:spcBef>
                        <a:spcAft>
                          <a:spcPts val="0"/>
                        </a:spcAft>
                      </a:pPr>
                      <a:r>
                        <a:rPr lang="en-US" sz="1400">
                          <a:effectLst/>
                        </a:rPr>
                        <a:t>Shortest path</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just">
                        <a:lnSpc>
                          <a:spcPts val="1200"/>
                        </a:lnSpc>
                        <a:spcBef>
                          <a:spcPts val="0"/>
                        </a:spcBef>
                        <a:spcAft>
                          <a:spcPts val="0"/>
                        </a:spcAft>
                      </a:pPr>
                      <a:r>
                        <a:rPr lang="en-US" sz="1400">
                          <a:effectLst/>
                        </a:rPr>
                        <a:t>Social networks, webgraph</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marL="0" marR="0" algn="just">
                        <a:lnSpc>
                          <a:spcPts val="1200"/>
                        </a:lnSpc>
                        <a:spcBef>
                          <a:spcPts val="0"/>
                        </a:spcBef>
                        <a:spcAft>
                          <a:spcPts val="0"/>
                        </a:spcAft>
                      </a:pPr>
                      <a:r>
                        <a:rPr lang="en-US" sz="1400">
                          <a:effectLst/>
                        </a:rPr>
                        <a:t>P-Shm</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endParaRPr lang="en-US"/>
                    </a:p>
                  </a:txBody>
                  <a:tcPr/>
                </a:tc>
              </a:tr>
              <a:tr h="301568">
                <a:tc gridSpan="5">
                  <a:txBody>
                    <a:bodyPr/>
                    <a:lstStyle/>
                    <a:p>
                      <a:pPr marL="0" marR="0" algn="ctr">
                        <a:lnSpc>
                          <a:spcPts val="1200"/>
                        </a:lnSpc>
                        <a:spcBef>
                          <a:spcPts val="0"/>
                        </a:spcBef>
                        <a:spcAft>
                          <a:spcPts val="0"/>
                        </a:spcAft>
                      </a:pPr>
                      <a:r>
                        <a:rPr lang="en-US" sz="1400" dirty="0">
                          <a:effectLst/>
                        </a:rPr>
                        <a:t>Spatial Queries and </a:t>
                      </a:r>
                      <a:r>
                        <a:rPr lang="en-US" sz="1400" dirty="0" smtClean="0">
                          <a:effectLst/>
                        </a:rPr>
                        <a:t>Analytics</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01568">
                <a:tc>
                  <a:txBody>
                    <a:bodyPr/>
                    <a:lstStyle/>
                    <a:p>
                      <a:pPr marL="0" marR="0" algn="just">
                        <a:lnSpc>
                          <a:spcPts val="1200"/>
                        </a:lnSpc>
                        <a:spcBef>
                          <a:spcPts val="0"/>
                        </a:spcBef>
                        <a:spcAft>
                          <a:spcPts val="0"/>
                        </a:spcAft>
                      </a:pPr>
                      <a:r>
                        <a:rPr lang="en-US" sz="1400">
                          <a:effectLst/>
                        </a:rPr>
                        <a:t>Spatial relationship based queries</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4">
                  <a:txBody>
                    <a:bodyPr/>
                    <a:lstStyle/>
                    <a:p>
                      <a:pPr marL="0" marR="0" algn="l">
                        <a:lnSpc>
                          <a:spcPts val="1200"/>
                        </a:lnSpc>
                        <a:spcBef>
                          <a:spcPts val="0"/>
                        </a:spcBef>
                        <a:spcAft>
                          <a:spcPts val="0"/>
                        </a:spcAft>
                      </a:pPr>
                      <a:r>
                        <a:rPr lang="en-US" sz="1400">
                          <a:effectLst/>
                        </a:rPr>
                        <a:t>GIS/social networks/pathology informatics</a:t>
                      </a:r>
                    </a:p>
                    <a:p>
                      <a:pPr marL="0" marR="0" algn="l">
                        <a:lnSpc>
                          <a:spcPts val="1200"/>
                        </a:lnSpc>
                        <a:spcBef>
                          <a:spcPts val="0"/>
                        </a:spcBef>
                        <a:spcAft>
                          <a:spcPts val="0"/>
                        </a:spcAft>
                      </a:pPr>
                      <a:r>
                        <a:rPr lang="en-US" sz="1400">
                          <a:effectLst/>
                        </a:rPr>
                        <a:t> </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4">
                  <a:txBody>
                    <a:bodyPr/>
                    <a:lstStyle/>
                    <a:p>
                      <a:pPr marL="0" marR="0" algn="just">
                        <a:lnSpc>
                          <a:spcPts val="1200"/>
                        </a:lnSpc>
                        <a:spcBef>
                          <a:spcPts val="0"/>
                        </a:spcBef>
                        <a:spcAft>
                          <a:spcPts val="0"/>
                        </a:spcAft>
                      </a:pPr>
                      <a:r>
                        <a:rPr lang="en-US" sz="1400">
                          <a:effectLst/>
                        </a:rPr>
                        <a:t>Geometric </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just">
                        <a:lnSpc>
                          <a:spcPts val="1200"/>
                        </a:lnSpc>
                        <a:spcBef>
                          <a:spcPts val="0"/>
                        </a:spcBef>
                        <a:spcAft>
                          <a:spcPts val="0"/>
                        </a:spcAft>
                      </a:pPr>
                      <a:r>
                        <a:rPr lang="en-US" sz="1400">
                          <a:effectLst/>
                        </a:rPr>
                        <a:t>P-DM</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just">
                        <a:lnSpc>
                          <a:spcPts val="1200"/>
                        </a:lnSpc>
                        <a:spcBef>
                          <a:spcPts val="0"/>
                        </a:spcBef>
                        <a:spcAft>
                          <a:spcPts val="0"/>
                        </a:spcAft>
                      </a:pPr>
                      <a:r>
                        <a:rPr lang="en-US" sz="1400" dirty="0" smtClean="0">
                          <a:effectLst/>
                        </a:rPr>
                        <a:t>PP</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301568">
                <a:tc>
                  <a:txBody>
                    <a:bodyPr/>
                    <a:lstStyle/>
                    <a:p>
                      <a:pPr marL="0" marR="0" algn="just">
                        <a:lnSpc>
                          <a:spcPts val="1200"/>
                        </a:lnSpc>
                        <a:spcBef>
                          <a:spcPts val="0"/>
                        </a:spcBef>
                        <a:spcAft>
                          <a:spcPts val="0"/>
                        </a:spcAft>
                      </a:pPr>
                      <a:r>
                        <a:rPr lang="en-US" sz="1400">
                          <a:effectLst/>
                        </a:rPr>
                        <a:t>Distance based queries</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a:txBody>
                    <a:bodyPr/>
                    <a:lstStyle/>
                    <a:p>
                      <a:pPr marL="0" marR="0" algn="just">
                        <a:lnSpc>
                          <a:spcPts val="1200"/>
                        </a:lnSpc>
                        <a:spcBef>
                          <a:spcPts val="0"/>
                        </a:spcBef>
                        <a:spcAft>
                          <a:spcPts val="0"/>
                        </a:spcAft>
                      </a:pPr>
                      <a:r>
                        <a:rPr lang="en-US" sz="1400">
                          <a:effectLst/>
                        </a:rPr>
                        <a:t>P-DM</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just">
                        <a:lnSpc>
                          <a:spcPts val="1200"/>
                        </a:lnSpc>
                        <a:spcBef>
                          <a:spcPts val="0"/>
                        </a:spcBef>
                        <a:spcAft>
                          <a:spcPts val="0"/>
                        </a:spcAft>
                      </a:pPr>
                      <a:r>
                        <a:rPr lang="en-US" sz="1400">
                          <a:effectLst/>
                        </a:rPr>
                        <a:t>PP</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301568">
                <a:tc>
                  <a:txBody>
                    <a:bodyPr/>
                    <a:lstStyle/>
                    <a:p>
                      <a:pPr marL="0" marR="0" algn="just">
                        <a:lnSpc>
                          <a:spcPts val="1200"/>
                        </a:lnSpc>
                        <a:spcBef>
                          <a:spcPts val="0"/>
                        </a:spcBef>
                        <a:spcAft>
                          <a:spcPts val="0"/>
                        </a:spcAft>
                      </a:pPr>
                      <a:r>
                        <a:rPr lang="en-US" sz="1400">
                          <a:effectLst/>
                        </a:rPr>
                        <a:t>Spatial clustering</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a:txBody>
                    <a:bodyPr/>
                    <a:lstStyle/>
                    <a:p>
                      <a:pPr marL="0" marR="0" algn="just">
                        <a:lnSpc>
                          <a:spcPts val="1200"/>
                        </a:lnSpc>
                        <a:spcBef>
                          <a:spcPts val="0"/>
                        </a:spcBef>
                        <a:spcAft>
                          <a:spcPts val="0"/>
                        </a:spcAft>
                      </a:pPr>
                      <a:r>
                        <a:rPr lang="en-US" sz="1400">
                          <a:effectLst/>
                        </a:rPr>
                        <a:t>Seq</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just">
                        <a:lnSpc>
                          <a:spcPts val="1200"/>
                        </a:lnSpc>
                        <a:spcBef>
                          <a:spcPts val="0"/>
                        </a:spcBef>
                        <a:spcAft>
                          <a:spcPts val="0"/>
                        </a:spcAft>
                      </a:pPr>
                      <a:r>
                        <a:rPr lang="en-US" sz="1400">
                          <a:effectLst/>
                        </a:rPr>
                        <a:t>GML</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301568">
                <a:tc>
                  <a:txBody>
                    <a:bodyPr/>
                    <a:lstStyle/>
                    <a:p>
                      <a:pPr marL="0" marR="0" algn="just">
                        <a:lnSpc>
                          <a:spcPts val="1200"/>
                        </a:lnSpc>
                        <a:spcBef>
                          <a:spcPts val="0"/>
                        </a:spcBef>
                        <a:spcAft>
                          <a:spcPts val="0"/>
                        </a:spcAft>
                      </a:pPr>
                      <a:r>
                        <a:rPr lang="en-US" sz="1400">
                          <a:effectLst/>
                        </a:rPr>
                        <a:t>Spatial modeling</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a:txBody>
                    <a:bodyPr/>
                    <a:lstStyle/>
                    <a:p>
                      <a:pPr marL="0" marR="0" algn="just">
                        <a:lnSpc>
                          <a:spcPts val="1200"/>
                        </a:lnSpc>
                        <a:spcBef>
                          <a:spcPts val="0"/>
                        </a:spcBef>
                        <a:spcAft>
                          <a:spcPts val="0"/>
                        </a:spcAft>
                      </a:pPr>
                      <a:r>
                        <a:rPr lang="en-US" sz="1400">
                          <a:effectLst/>
                        </a:rPr>
                        <a:t>Seq</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just">
                        <a:lnSpc>
                          <a:spcPts val="1200"/>
                        </a:lnSpc>
                        <a:spcBef>
                          <a:spcPts val="0"/>
                        </a:spcBef>
                        <a:spcAft>
                          <a:spcPts val="0"/>
                        </a:spcAft>
                      </a:pPr>
                      <a:r>
                        <a:rPr lang="en-US" sz="1400" dirty="0">
                          <a:effectLst/>
                        </a:rPr>
                        <a:t>PP</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
        <p:nvSpPr>
          <p:cNvPr id="6" name="TextBox 5"/>
          <p:cNvSpPr txBox="1"/>
          <p:nvPr/>
        </p:nvSpPr>
        <p:spPr>
          <a:xfrm>
            <a:off x="152400" y="6248739"/>
            <a:ext cx="3581400" cy="646331"/>
          </a:xfrm>
          <a:prstGeom prst="rect">
            <a:avLst/>
          </a:prstGeom>
          <a:noFill/>
        </p:spPr>
        <p:txBody>
          <a:bodyPr wrap="square" rtlCol="0">
            <a:spAutoFit/>
          </a:bodyPr>
          <a:lstStyle/>
          <a:p>
            <a:r>
              <a:rPr lang="en-US" dirty="0" smtClean="0"/>
              <a:t>GML Global (parallel) ML</a:t>
            </a:r>
          </a:p>
          <a:p>
            <a:r>
              <a:rPr lang="en-US" dirty="0" err="1" smtClean="0"/>
              <a:t>GrA</a:t>
            </a:r>
            <a:r>
              <a:rPr lang="en-US" dirty="0" smtClean="0"/>
              <a:t> Static </a:t>
            </a:r>
            <a:r>
              <a:rPr lang="en-US" dirty="0" err="1" smtClean="0"/>
              <a:t>GrB</a:t>
            </a:r>
            <a:r>
              <a:rPr lang="en-US" dirty="0" smtClean="0"/>
              <a:t> Runtime partitioning  </a:t>
            </a:r>
            <a:endParaRPr lang="en-US" dirty="0"/>
          </a:p>
        </p:txBody>
      </p:sp>
    </p:spTree>
    <p:extLst>
      <p:ext uri="{BB962C8B-B14F-4D97-AF65-F5344CB8AC3E}">
        <p14:creationId xmlns:p14="http://schemas.microsoft.com/office/powerpoint/2010/main" val="2755400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smtClean="0"/>
              <a:t>Some specialized data analytics in SPIDAL</a:t>
            </a:r>
            <a:endParaRPr lang="en-US" b="1" dirty="0"/>
          </a:p>
        </p:txBody>
      </p:sp>
      <p:sp>
        <p:nvSpPr>
          <p:cNvPr id="3" name="Content Placeholder 2"/>
          <p:cNvSpPr>
            <a:spLocks noGrp="1"/>
          </p:cNvSpPr>
          <p:nvPr>
            <p:ph idx="1"/>
          </p:nvPr>
        </p:nvSpPr>
        <p:spPr>
          <a:xfrm>
            <a:off x="457200" y="1600201"/>
            <a:ext cx="8229600" cy="685800"/>
          </a:xfrm>
        </p:spPr>
        <p:txBody>
          <a:bodyPr/>
          <a:lstStyle/>
          <a:p>
            <a:r>
              <a:rPr lang="en-US" dirty="0" smtClean="0"/>
              <a:t>aa</a:t>
            </a:r>
            <a:endParaRPr lang="en-US" dirty="0"/>
          </a:p>
        </p:txBody>
      </p:sp>
      <p:sp>
        <p:nvSpPr>
          <p:cNvPr id="4" name="Slide Number Placeholder 3"/>
          <p:cNvSpPr>
            <a:spLocks noGrp="1"/>
          </p:cNvSpPr>
          <p:nvPr>
            <p:ph type="sldNum" sz="quarter" idx="12"/>
          </p:nvPr>
        </p:nvSpPr>
        <p:spPr/>
        <p:txBody>
          <a:bodyPr/>
          <a:lstStyle/>
          <a:p>
            <a:fld id="{94CC141A-9CC6-41A7-A7D0-011D836CC6E2}" type="slidenum">
              <a:rPr lang="en-US" smtClean="0"/>
              <a:pPr/>
              <a:t>14</a:t>
            </a:fld>
            <a:endParaRPr lang="en-US"/>
          </a:p>
        </p:txBody>
      </p:sp>
      <p:graphicFrame>
        <p:nvGraphicFramePr>
          <p:cNvPr id="6" name="Table 5"/>
          <p:cNvGraphicFramePr>
            <a:graphicFrameLocks noGrp="1"/>
          </p:cNvGraphicFramePr>
          <p:nvPr>
            <p:extLst/>
          </p:nvPr>
        </p:nvGraphicFramePr>
        <p:xfrm>
          <a:off x="8237" y="1524000"/>
          <a:ext cx="9135763" cy="4174422"/>
        </p:xfrm>
        <a:graphic>
          <a:graphicData uri="http://schemas.openxmlformats.org/drawingml/2006/table">
            <a:tbl>
              <a:tblPr firstRow="1" firstCol="1" bandRow="1">
                <a:tableStyleId>{5C22544A-7EE6-4342-B048-85BDC9FD1C3A}</a:tableStyleId>
              </a:tblPr>
              <a:tblGrid>
                <a:gridCol w="2718078"/>
                <a:gridCol w="2681275"/>
                <a:gridCol w="2005972"/>
                <a:gridCol w="737532"/>
                <a:gridCol w="992906"/>
              </a:tblGrid>
              <a:tr h="354584">
                <a:tc>
                  <a:txBody>
                    <a:bodyPr/>
                    <a:lstStyle/>
                    <a:p>
                      <a:pPr marL="0" marR="0" algn="l">
                        <a:lnSpc>
                          <a:spcPts val="1200"/>
                        </a:lnSpc>
                        <a:spcBef>
                          <a:spcPts val="0"/>
                        </a:spcBef>
                        <a:spcAft>
                          <a:spcPts val="0"/>
                        </a:spcAft>
                      </a:pPr>
                      <a:r>
                        <a:rPr lang="en-US" sz="1500" dirty="0">
                          <a:effectLst/>
                        </a:rPr>
                        <a:t>Algorithm</a:t>
                      </a:r>
                      <a:endParaRPr lang="en-US" sz="1500" dirty="0">
                        <a:effectLst/>
                        <a:latin typeface="Calibri" panose="020F0502020204030204" pitchFamily="34" charset="0"/>
                        <a:ea typeface="MS Mincho" panose="02020609040205080304" pitchFamily="49" charset="-128"/>
                        <a:cs typeface="Times New Roman" panose="02020603050405020304" pitchFamily="18" charset="0"/>
                      </a:endParaRPr>
                    </a:p>
                  </a:txBody>
                  <a:tcPr marL="48352" marR="48352" marT="96705" marB="9670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l">
                        <a:lnSpc>
                          <a:spcPts val="1200"/>
                        </a:lnSpc>
                        <a:spcBef>
                          <a:spcPts val="0"/>
                        </a:spcBef>
                        <a:spcAft>
                          <a:spcPts val="0"/>
                        </a:spcAft>
                      </a:pPr>
                      <a:r>
                        <a:rPr lang="en-US" sz="1500" dirty="0">
                          <a:effectLst/>
                        </a:rPr>
                        <a:t>Applications</a:t>
                      </a:r>
                      <a:endParaRPr lang="en-US" sz="1500" dirty="0">
                        <a:effectLst/>
                        <a:latin typeface="Calibri" panose="020F0502020204030204" pitchFamily="34" charset="0"/>
                        <a:ea typeface="MS Mincho" panose="02020609040205080304" pitchFamily="49" charset="-128"/>
                        <a:cs typeface="Times New Roman" panose="02020603050405020304" pitchFamily="18" charset="0"/>
                      </a:endParaRPr>
                    </a:p>
                  </a:txBody>
                  <a:tcPr marL="48352" marR="48352" marT="96705" marB="9670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l">
                        <a:lnSpc>
                          <a:spcPts val="1200"/>
                        </a:lnSpc>
                        <a:spcBef>
                          <a:spcPts val="0"/>
                        </a:spcBef>
                        <a:spcAft>
                          <a:spcPts val="0"/>
                        </a:spcAft>
                      </a:pPr>
                      <a:r>
                        <a:rPr lang="en-US" sz="1500" dirty="0">
                          <a:effectLst/>
                        </a:rPr>
                        <a:t>Features</a:t>
                      </a:r>
                      <a:endParaRPr lang="en-US" sz="1500" dirty="0">
                        <a:effectLst/>
                        <a:latin typeface="Calibri" panose="020F0502020204030204" pitchFamily="34" charset="0"/>
                        <a:ea typeface="MS Mincho" panose="02020609040205080304" pitchFamily="49" charset="-128"/>
                        <a:cs typeface="Times New Roman" panose="02020603050405020304" pitchFamily="18" charset="0"/>
                      </a:endParaRPr>
                    </a:p>
                  </a:txBody>
                  <a:tcPr marL="48352" marR="48352" marT="96705" marB="9670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l">
                        <a:lnSpc>
                          <a:spcPts val="1200"/>
                        </a:lnSpc>
                        <a:spcBef>
                          <a:spcPts val="0"/>
                        </a:spcBef>
                        <a:spcAft>
                          <a:spcPts val="0"/>
                        </a:spcAft>
                      </a:pPr>
                      <a:r>
                        <a:rPr lang="en-US" sz="1500" dirty="0">
                          <a:effectLst/>
                        </a:rPr>
                        <a:t>Status</a:t>
                      </a:r>
                      <a:endParaRPr lang="en-US" sz="1500" dirty="0">
                        <a:effectLst/>
                        <a:latin typeface="Calibri" panose="020F0502020204030204" pitchFamily="34" charset="0"/>
                        <a:ea typeface="MS Mincho" panose="02020609040205080304" pitchFamily="49" charset="-128"/>
                        <a:cs typeface="Times New Roman" panose="02020603050405020304" pitchFamily="18" charset="0"/>
                      </a:endParaRPr>
                    </a:p>
                  </a:txBody>
                  <a:tcPr marL="48352" marR="48352" marT="96705" marB="9670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l">
                        <a:lnSpc>
                          <a:spcPts val="1200"/>
                        </a:lnSpc>
                        <a:spcBef>
                          <a:spcPts val="0"/>
                        </a:spcBef>
                        <a:spcAft>
                          <a:spcPts val="0"/>
                        </a:spcAft>
                      </a:pPr>
                      <a:r>
                        <a:rPr lang="en-US" sz="1500" dirty="0">
                          <a:effectLst/>
                        </a:rPr>
                        <a:t>Parallelism</a:t>
                      </a:r>
                      <a:endParaRPr lang="en-US" sz="1500" dirty="0">
                        <a:effectLst/>
                        <a:latin typeface="Calibri" panose="020F0502020204030204" pitchFamily="34" charset="0"/>
                        <a:ea typeface="MS Mincho" panose="02020609040205080304" pitchFamily="49" charset="-128"/>
                        <a:cs typeface="Times New Roman" panose="02020603050405020304" pitchFamily="18" charset="0"/>
                      </a:endParaRPr>
                    </a:p>
                  </a:txBody>
                  <a:tcPr marL="48352" marR="48352" marT="96705" marB="9670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354584">
                <a:tc gridSpan="5">
                  <a:txBody>
                    <a:bodyPr/>
                    <a:lstStyle/>
                    <a:p>
                      <a:pPr marL="0" marR="0" algn="ctr">
                        <a:lnSpc>
                          <a:spcPts val="1200"/>
                        </a:lnSpc>
                        <a:spcBef>
                          <a:spcPts val="0"/>
                        </a:spcBef>
                        <a:spcAft>
                          <a:spcPts val="0"/>
                        </a:spcAft>
                      </a:pPr>
                      <a:r>
                        <a:rPr lang="en-US" sz="1700" dirty="0">
                          <a:effectLst/>
                        </a:rPr>
                        <a:t>Core Image </a:t>
                      </a:r>
                      <a:r>
                        <a:rPr lang="en-US" sz="1700" dirty="0" smtClean="0">
                          <a:effectLst/>
                        </a:rPr>
                        <a:t>Processing</a:t>
                      </a:r>
                      <a:endParaRPr lang="en-US" sz="1700" dirty="0">
                        <a:effectLst/>
                        <a:latin typeface="Calibri" panose="020F0502020204030204" pitchFamily="34" charset="0"/>
                        <a:ea typeface="MS Mincho" panose="02020609040205080304" pitchFamily="49" charset="-128"/>
                        <a:cs typeface="Times New Roman" panose="02020603050405020304" pitchFamily="18" charset="0"/>
                      </a:endParaRPr>
                    </a:p>
                  </a:txBody>
                  <a:tcPr marL="96705" marR="96705" marT="96705" marB="9670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54584">
                <a:tc>
                  <a:txBody>
                    <a:bodyPr/>
                    <a:lstStyle/>
                    <a:p>
                      <a:pPr marL="0" marR="0" algn="l">
                        <a:lnSpc>
                          <a:spcPts val="1200"/>
                        </a:lnSpc>
                        <a:spcBef>
                          <a:spcPts val="0"/>
                        </a:spcBef>
                        <a:spcAft>
                          <a:spcPts val="0"/>
                        </a:spcAft>
                      </a:pPr>
                      <a:r>
                        <a:rPr lang="en-US" sz="1700" dirty="0">
                          <a:effectLst/>
                        </a:rPr>
                        <a:t>Image preprocessing</a:t>
                      </a:r>
                      <a:endParaRPr lang="en-US" sz="1700" dirty="0">
                        <a:effectLst/>
                        <a:latin typeface="Calibri" panose="020F0502020204030204" pitchFamily="34" charset="0"/>
                        <a:ea typeface="MS Mincho" panose="02020609040205080304" pitchFamily="49" charset="-128"/>
                        <a:cs typeface="Times New Roman" panose="02020603050405020304" pitchFamily="18" charset="0"/>
                      </a:endParaRPr>
                    </a:p>
                  </a:txBody>
                  <a:tcPr marL="96705" marR="96705" marT="96705" marB="9670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6">
                  <a:txBody>
                    <a:bodyPr/>
                    <a:lstStyle/>
                    <a:p>
                      <a:pPr marL="0" marR="0" algn="l">
                        <a:lnSpc>
                          <a:spcPts val="1200"/>
                        </a:lnSpc>
                        <a:spcBef>
                          <a:spcPts val="0"/>
                        </a:spcBef>
                        <a:spcAft>
                          <a:spcPts val="0"/>
                        </a:spcAft>
                      </a:pPr>
                      <a:r>
                        <a:rPr lang="en-US" sz="1700" dirty="0">
                          <a:effectLst/>
                        </a:rPr>
                        <a:t>Computer vision/pathology informatics</a:t>
                      </a:r>
                    </a:p>
                    <a:p>
                      <a:pPr marL="0" marR="0" algn="l">
                        <a:lnSpc>
                          <a:spcPts val="1200"/>
                        </a:lnSpc>
                        <a:spcBef>
                          <a:spcPts val="0"/>
                        </a:spcBef>
                        <a:spcAft>
                          <a:spcPts val="0"/>
                        </a:spcAft>
                      </a:pPr>
                      <a:r>
                        <a:rPr lang="en-US" sz="1700" dirty="0">
                          <a:effectLst/>
                        </a:rPr>
                        <a:t> </a:t>
                      </a:r>
                      <a:endParaRPr lang="en-US" sz="1700" dirty="0">
                        <a:effectLst/>
                        <a:latin typeface="Calibri" panose="020F0502020204030204" pitchFamily="34" charset="0"/>
                        <a:ea typeface="MS Mincho" panose="02020609040205080304" pitchFamily="49" charset="-128"/>
                        <a:cs typeface="Times New Roman" panose="02020603050405020304" pitchFamily="18" charset="0"/>
                      </a:endParaRPr>
                    </a:p>
                  </a:txBody>
                  <a:tcPr marL="96705" marR="96705" marT="96705" marB="9670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4">
                  <a:txBody>
                    <a:bodyPr/>
                    <a:lstStyle/>
                    <a:p>
                      <a:pPr marL="0" marR="0" algn="l">
                        <a:lnSpc>
                          <a:spcPts val="1200"/>
                        </a:lnSpc>
                        <a:spcBef>
                          <a:spcPts val="0"/>
                        </a:spcBef>
                        <a:spcAft>
                          <a:spcPts val="0"/>
                        </a:spcAft>
                      </a:pPr>
                      <a:r>
                        <a:rPr lang="en-US" sz="1700" dirty="0">
                          <a:effectLst/>
                        </a:rPr>
                        <a:t>Metric Space Point Sets, Neighborhood sets &amp; Image features</a:t>
                      </a:r>
                      <a:endParaRPr lang="en-US" sz="1700" dirty="0">
                        <a:effectLst/>
                        <a:latin typeface="Calibri" panose="020F0502020204030204" pitchFamily="34" charset="0"/>
                        <a:ea typeface="MS Mincho" panose="02020609040205080304" pitchFamily="49" charset="-128"/>
                        <a:cs typeface="Times New Roman" panose="02020603050405020304" pitchFamily="18" charset="0"/>
                      </a:endParaRPr>
                    </a:p>
                  </a:txBody>
                  <a:tcPr marL="96705" marR="96705" marT="96705" marB="9670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l">
                        <a:lnSpc>
                          <a:spcPts val="1200"/>
                        </a:lnSpc>
                        <a:spcBef>
                          <a:spcPts val="0"/>
                        </a:spcBef>
                        <a:spcAft>
                          <a:spcPts val="0"/>
                        </a:spcAft>
                      </a:pPr>
                      <a:r>
                        <a:rPr lang="en-US" sz="1700" dirty="0">
                          <a:effectLst/>
                        </a:rPr>
                        <a:t>P-DM</a:t>
                      </a:r>
                      <a:endParaRPr lang="en-US" sz="1700" dirty="0">
                        <a:effectLst/>
                        <a:latin typeface="Calibri" panose="020F0502020204030204" pitchFamily="34" charset="0"/>
                        <a:ea typeface="MS Mincho" panose="02020609040205080304" pitchFamily="49" charset="-128"/>
                        <a:cs typeface="Times New Roman" panose="02020603050405020304" pitchFamily="18" charset="0"/>
                      </a:endParaRPr>
                    </a:p>
                  </a:txBody>
                  <a:tcPr marL="96705" marR="96705" marT="96705" marB="9670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l">
                        <a:lnSpc>
                          <a:spcPts val="1200"/>
                        </a:lnSpc>
                        <a:spcBef>
                          <a:spcPts val="0"/>
                        </a:spcBef>
                        <a:spcAft>
                          <a:spcPts val="0"/>
                        </a:spcAft>
                      </a:pPr>
                      <a:r>
                        <a:rPr lang="en-US" sz="1700" dirty="0">
                          <a:effectLst/>
                        </a:rPr>
                        <a:t>PP</a:t>
                      </a:r>
                      <a:endParaRPr lang="en-US" sz="1700" dirty="0">
                        <a:effectLst/>
                        <a:latin typeface="Calibri" panose="020F0502020204030204" pitchFamily="34" charset="0"/>
                        <a:ea typeface="MS Mincho" panose="02020609040205080304" pitchFamily="49" charset="-128"/>
                        <a:cs typeface="Times New Roman" panose="02020603050405020304" pitchFamily="18" charset="0"/>
                      </a:endParaRPr>
                    </a:p>
                  </a:txBody>
                  <a:tcPr marL="96705" marR="96705" marT="96705" marB="9670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515759">
                <a:tc>
                  <a:txBody>
                    <a:bodyPr/>
                    <a:lstStyle/>
                    <a:p>
                      <a:pPr marL="0" marR="0" algn="l">
                        <a:lnSpc>
                          <a:spcPts val="1200"/>
                        </a:lnSpc>
                        <a:spcBef>
                          <a:spcPts val="0"/>
                        </a:spcBef>
                        <a:spcAft>
                          <a:spcPts val="0"/>
                        </a:spcAft>
                      </a:pPr>
                      <a:r>
                        <a:rPr lang="en-US" sz="1700" dirty="0">
                          <a:effectLst/>
                        </a:rPr>
                        <a:t>Object detection &amp; segmentation</a:t>
                      </a:r>
                      <a:endParaRPr lang="en-US" sz="1700" dirty="0">
                        <a:effectLst/>
                        <a:latin typeface="Calibri" panose="020F0502020204030204" pitchFamily="34" charset="0"/>
                        <a:ea typeface="MS Mincho" panose="02020609040205080304" pitchFamily="49" charset="-128"/>
                        <a:cs typeface="Times New Roman" panose="02020603050405020304" pitchFamily="18" charset="0"/>
                      </a:endParaRPr>
                    </a:p>
                  </a:txBody>
                  <a:tcPr marL="96705" marR="96705" marT="96705" marB="9670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a:txBody>
                    <a:bodyPr/>
                    <a:lstStyle/>
                    <a:p>
                      <a:pPr marL="0" marR="0" algn="l">
                        <a:lnSpc>
                          <a:spcPts val="1200"/>
                        </a:lnSpc>
                        <a:spcBef>
                          <a:spcPts val="0"/>
                        </a:spcBef>
                        <a:spcAft>
                          <a:spcPts val="0"/>
                        </a:spcAft>
                      </a:pPr>
                      <a:r>
                        <a:rPr lang="en-US" sz="1700">
                          <a:effectLst/>
                        </a:rPr>
                        <a:t>P-DM</a:t>
                      </a:r>
                      <a:endParaRPr lang="en-US" sz="1700">
                        <a:effectLst/>
                        <a:latin typeface="Calibri" panose="020F0502020204030204" pitchFamily="34" charset="0"/>
                        <a:ea typeface="MS Mincho" panose="02020609040205080304" pitchFamily="49" charset="-128"/>
                        <a:cs typeface="Times New Roman" panose="02020603050405020304" pitchFamily="18" charset="0"/>
                      </a:endParaRPr>
                    </a:p>
                  </a:txBody>
                  <a:tcPr marL="96705" marR="96705" marT="96705" marB="9670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l">
                        <a:lnSpc>
                          <a:spcPts val="1200"/>
                        </a:lnSpc>
                        <a:spcBef>
                          <a:spcPts val="0"/>
                        </a:spcBef>
                        <a:spcAft>
                          <a:spcPts val="0"/>
                        </a:spcAft>
                      </a:pPr>
                      <a:r>
                        <a:rPr lang="en-US" sz="1700">
                          <a:effectLst/>
                        </a:rPr>
                        <a:t>PP</a:t>
                      </a:r>
                      <a:endParaRPr lang="en-US" sz="1700">
                        <a:effectLst/>
                        <a:latin typeface="Calibri" panose="020F0502020204030204" pitchFamily="34" charset="0"/>
                        <a:ea typeface="MS Mincho" panose="02020609040205080304" pitchFamily="49" charset="-128"/>
                        <a:cs typeface="Times New Roman" panose="02020603050405020304" pitchFamily="18" charset="0"/>
                      </a:endParaRPr>
                    </a:p>
                  </a:txBody>
                  <a:tcPr marL="96705" marR="96705" marT="96705" marB="9670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515759">
                <a:tc>
                  <a:txBody>
                    <a:bodyPr/>
                    <a:lstStyle/>
                    <a:p>
                      <a:pPr marL="0" marR="0" algn="l">
                        <a:lnSpc>
                          <a:spcPts val="1200"/>
                        </a:lnSpc>
                        <a:spcBef>
                          <a:spcPts val="0"/>
                        </a:spcBef>
                        <a:spcAft>
                          <a:spcPts val="0"/>
                        </a:spcAft>
                      </a:pPr>
                      <a:r>
                        <a:rPr lang="en-US" sz="1700" dirty="0">
                          <a:effectLst/>
                        </a:rPr>
                        <a:t>Image/object feature computation</a:t>
                      </a:r>
                      <a:endParaRPr lang="en-US" sz="1700" dirty="0">
                        <a:effectLst/>
                        <a:latin typeface="Calibri" panose="020F0502020204030204" pitchFamily="34" charset="0"/>
                        <a:ea typeface="MS Mincho" panose="02020609040205080304" pitchFamily="49" charset="-128"/>
                        <a:cs typeface="Times New Roman" panose="02020603050405020304" pitchFamily="18" charset="0"/>
                      </a:endParaRPr>
                    </a:p>
                  </a:txBody>
                  <a:tcPr marL="96705" marR="96705" marT="96705" marB="9670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a:txBody>
                    <a:bodyPr/>
                    <a:lstStyle/>
                    <a:p>
                      <a:pPr marL="0" marR="0" algn="l">
                        <a:lnSpc>
                          <a:spcPts val="1200"/>
                        </a:lnSpc>
                        <a:spcBef>
                          <a:spcPts val="0"/>
                        </a:spcBef>
                        <a:spcAft>
                          <a:spcPts val="0"/>
                        </a:spcAft>
                      </a:pPr>
                      <a:r>
                        <a:rPr lang="en-US" sz="1700">
                          <a:effectLst/>
                        </a:rPr>
                        <a:t>P-DM</a:t>
                      </a:r>
                      <a:endParaRPr lang="en-US" sz="1700">
                        <a:effectLst/>
                        <a:latin typeface="Calibri" panose="020F0502020204030204" pitchFamily="34" charset="0"/>
                        <a:ea typeface="MS Mincho" panose="02020609040205080304" pitchFamily="49" charset="-128"/>
                        <a:cs typeface="Times New Roman" panose="02020603050405020304" pitchFamily="18" charset="0"/>
                      </a:endParaRPr>
                    </a:p>
                  </a:txBody>
                  <a:tcPr marL="96705" marR="96705" marT="96705" marB="9670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l">
                        <a:lnSpc>
                          <a:spcPts val="1200"/>
                        </a:lnSpc>
                        <a:spcBef>
                          <a:spcPts val="0"/>
                        </a:spcBef>
                        <a:spcAft>
                          <a:spcPts val="0"/>
                        </a:spcAft>
                      </a:pPr>
                      <a:r>
                        <a:rPr lang="en-US" sz="1700">
                          <a:effectLst/>
                        </a:rPr>
                        <a:t>PP</a:t>
                      </a:r>
                      <a:endParaRPr lang="en-US" sz="1700">
                        <a:effectLst/>
                        <a:latin typeface="Calibri" panose="020F0502020204030204" pitchFamily="34" charset="0"/>
                        <a:ea typeface="MS Mincho" panose="02020609040205080304" pitchFamily="49" charset="-128"/>
                        <a:cs typeface="Times New Roman" panose="02020603050405020304" pitchFamily="18" charset="0"/>
                      </a:endParaRPr>
                    </a:p>
                  </a:txBody>
                  <a:tcPr marL="96705" marR="96705" marT="96705" marB="9670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354584">
                <a:tc>
                  <a:txBody>
                    <a:bodyPr/>
                    <a:lstStyle/>
                    <a:p>
                      <a:pPr marL="0" marR="0" algn="l">
                        <a:lnSpc>
                          <a:spcPts val="1200"/>
                        </a:lnSpc>
                        <a:spcBef>
                          <a:spcPts val="0"/>
                        </a:spcBef>
                        <a:spcAft>
                          <a:spcPts val="0"/>
                        </a:spcAft>
                      </a:pPr>
                      <a:r>
                        <a:rPr lang="en-US" sz="1700" dirty="0">
                          <a:effectLst/>
                        </a:rPr>
                        <a:t>3D image registration</a:t>
                      </a:r>
                      <a:endParaRPr lang="en-US" sz="1700" dirty="0">
                        <a:effectLst/>
                        <a:latin typeface="Calibri" panose="020F0502020204030204" pitchFamily="34" charset="0"/>
                        <a:ea typeface="MS Mincho" panose="02020609040205080304" pitchFamily="49" charset="-128"/>
                        <a:cs typeface="Times New Roman" panose="02020603050405020304" pitchFamily="18" charset="0"/>
                      </a:endParaRPr>
                    </a:p>
                  </a:txBody>
                  <a:tcPr marL="96705" marR="96705" marT="96705" marB="9670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a:txBody>
                    <a:bodyPr/>
                    <a:lstStyle/>
                    <a:p>
                      <a:pPr marL="0" marR="0" algn="l">
                        <a:lnSpc>
                          <a:spcPts val="1200"/>
                        </a:lnSpc>
                        <a:spcBef>
                          <a:spcPts val="0"/>
                        </a:spcBef>
                        <a:spcAft>
                          <a:spcPts val="0"/>
                        </a:spcAft>
                      </a:pPr>
                      <a:r>
                        <a:rPr lang="en-US" sz="1700">
                          <a:effectLst/>
                        </a:rPr>
                        <a:t>Seq</a:t>
                      </a:r>
                      <a:endParaRPr lang="en-US" sz="1700">
                        <a:effectLst/>
                        <a:latin typeface="Calibri" panose="020F0502020204030204" pitchFamily="34" charset="0"/>
                        <a:ea typeface="MS Mincho" panose="02020609040205080304" pitchFamily="49" charset="-128"/>
                        <a:cs typeface="Times New Roman" panose="02020603050405020304" pitchFamily="18" charset="0"/>
                      </a:endParaRPr>
                    </a:p>
                  </a:txBody>
                  <a:tcPr marL="96705" marR="96705" marT="96705" marB="9670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l">
                        <a:lnSpc>
                          <a:spcPts val="1200"/>
                        </a:lnSpc>
                        <a:spcBef>
                          <a:spcPts val="0"/>
                        </a:spcBef>
                        <a:spcAft>
                          <a:spcPts val="0"/>
                        </a:spcAft>
                      </a:pPr>
                      <a:r>
                        <a:rPr lang="en-US" sz="1700">
                          <a:effectLst/>
                        </a:rPr>
                        <a:t>PP</a:t>
                      </a:r>
                      <a:endParaRPr lang="en-US" sz="1700">
                        <a:effectLst/>
                        <a:latin typeface="Calibri" panose="020F0502020204030204" pitchFamily="34" charset="0"/>
                        <a:ea typeface="MS Mincho" panose="02020609040205080304" pitchFamily="49" charset="-128"/>
                        <a:cs typeface="Times New Roman" panose="02020603050405020304" pitchFamily="18" charset="0"/>
                      </a:endParaRPr>
                    </a:p>
                  </a:txBody>
                  <a:tcPr marL="96705" marR="96705" marT="96705" marB="9670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354584">
                <a:tc>
                  <a:txBody>
                    <a:bodyPr/>
                    <a:lstStyle/>
                    <a:p>
                      <a:pPr marL="0" marR="0" algn="l">
                        <a:lnSpc>
                          <a:spcPts val="1200"/>
                        </a:lnSpc>
                        <a:spcBef>
                          <a:spcPts val="0"/>
                        </a:spcBef>
                        <a:spcAft>
                          <a:spcPts val="0"/>
                        </a:spcAft>
                      </a:pPr>
                      <a:r>
                        <a:rPr lang="en-US" sz="1700" dirty="0">
                          <a:effectLst/>
                        </a:rPr>
                        <a:t>Object matching</a:t>
                      </a:r>
                      <a:endParaRPr lang="en-US" sz="1700" dirty="0">
                        <a:effectLst/>
                        <a:latin typeface="Calibri" panose="020F0502020204030204" pitchFamily="34" charset="0"/>
                        <a:ea typeface="MS Mincho" panose="02020609040205080304" pitchFamily="49" charset="-128"/>
                        <a:cs typeface="Times New Roman" panose="02020603050405020304" pitchFamily="18" charset="0"/>
                      </a:endParaRPr>
                    </a:p>
                  </a:txBody>
                  <a:tcPr marL="96705" marR="96705" marT="96705" marB="9670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endParaRPr lang="en-US"/>
                    </a:p>
                  </a:txBody>
                  <a:tcPr/>
                </a:tc>
                <a:tc rowSpan="2">
                  <a:txBody>
                    <a:bodyPr/>
                    <a:lstStyle/>
                    <a:p>
                      <a:pPr marL="0" marR="0" algn="l">
                        <a:lnSpc>
                          <a:spcPts val="1200"/>
                        </a:lnSpc>
                        <a:spcBef>
                          <a:spcPts val="0"/>
                        </a:spcBef>
                        <a:spcAft>
                          <a:spcPts val="0"/>
                        </a:spcAft>
                      </a:pPr>
                      <a:r>
                        <a:rPr lang="en-US" sz="1700" dirty="0">
                          <a:effectLst/>
                        </a:rPr>
                        <a:t>Geometric </a:t>
                      </a:r>
                      <a:endParaRPr lang="en-US" sz="1700" dirty="0">
                        <a:effectLst/>
                        <a:latin typeface="Calibri" panose="020F0502020204030204" pitchFamily="34" charset="0"/>
                        <a:ea typeface="MS Mincho" panose="02020609040205080304" pitchFamily="49" charset="-128"/>
                        <a:cs typeface="Times New Roman" panose="02020603050405020304" pitchFamily="18" charset="0"/>
                      </a:endParaRPr>
                    </a:p>
                  </a:txBody>
                  <a:tcPr marL="96705" marR="96705" marT="96705" marB="9670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l">
                        <a:lnSpc>
                          <a:spcPts val="1200"/>
                        </a:lnSpc>
                        <a:spcBef>
                          <a:spcPts val="0"/>
                        </a:spcBef>
                        <a:spcAft>
                          <a:spcPts val="0"/>
                        </a:spcAft>
                      </a:pPr>
                      <a:r>
                        <a:rPr lang="en-US" sz="1700" dirty="0" err="1">
                          <a:effectLst/>
                        </a:rPr>
                        <a:t>Todo</a:t>
                      </a:r>
                      <a:endParaRPr lang="en-US" sz="1700" dirty="0">
                        <a:effectLst/>
                        <a:latin typeface="Calibri" panose="020F0502020204030204" pitchFamily="34" charset="0"/>
                        <a:ea typeface="MS Mincho" panose="02020609040205080304" pitchFamily="49" charset="-128"/>
                        <a:cs typeface="Times New Roman" panose="02020603050405020304" pitchFamily="18" charset="0"/>
                      </a:endParaRPr>
                    </a:p>
                  </a:txBody>
                  <a:tcPr marL="96705" marR="96705" marT="96705" marB="9670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l">
                        <a:lnSpc>
                          <a:spcPts val="1200"/>
                        </a:lnSpc>
                        <a:spcBef>
                          <a:spcPts val="0"/>
                        </a:spcBef>
                        <a:spcAft>
                          <a:spcPts val="0"/>
                        </a:spcAft>
                      </a:pPr>
                      <a:r>
                        <a:rPr lang="en-US" sz="1700" dirty="0">
                          <a:effectLst/>
                        </a:rPr>
                        <a:t>PP</a:t>
                      </a:r>
                      <a:endParaRPr lang="en-US" sz="1700" dirty="0">
                        <a:effectLst/>
                        <a:latin typeface="Calibri" panose="020F0502020204030204" pitchFamily="34" charset="0"/>
                        <a:ea typeface="MS Mincho" panose="02020609040205080304" pitchFamily="49" charset="-128"/>
                        <a:cs typeface="Times New Roman" panose="02020603050405020304" pitchFamily="18" charset="0"/>
                      </a:endParaRPr>
                    </a:p>
                  </a:txBody>
                  <a:tcPr marL="96705" marR="96705" marT="96705" marB="9670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354584">
                <a:tc>
                  <a:txBody>
                    <a:bodyPr/>
                    <a:lstStyle/>
                    <a:p>
                      <a:pPr marL="0" marR="0" algn="l">
                        <a:lnSpc>
                          <a:spcPts val="1200"/>
                        </a:lnSpc>
                        <a:spcBef>
                          <a:spcPts val="0"/>
                        </a:spcBef>
                        <a:spcAft>
                          <a:spcPts val="0"/>
                        </a:spcAft>
                      </a:pPr>
                      <a:r>
                        <a:rPr lang="en-US" sz="1700" dirty="0">
                          <a:effectLst/>
                        </a:rPr>
                        <a:t>3D feature extraction</a:t>
                      </a:r>
                      <a:endParaRPr lang="en-US" sz="1700" dirty="0">
                        <a:effectLst/>
                        <a:latin typeface="Calibri" panose="020F0502020204030204" pitchFamily="34" charset="0"/>
                        <a:ea typeface="MS Mincho" panose="02020609040205080304" pitchFamily="49" charset="-128"/>
                        <a:cs typeface="Times New Roman" panose="02020603050405020304" pitchFamily="18" charset="0"/>
                      </a:endParaRPr>
                    </a:p>
                  </a:txBody>
                  <a:tcPr marL="96705" marR="96705" marT="96705" marB="9670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a:txBody>
                    <a:bodyPr/>
                    <a:lstStyle/>
                    <a:p>
                      <a:pPr marL="0" marR="0" algn="l">
                        <a:lnSpc>
                          <a:spcPts val="1200"/>
                        </a:lnSpc>
                        <a:spcBef>
                          <a:spcPts val="0"/>
                        </a:spcBef>
                        <a:spcAft>
                          <a:spcPts val="0"/>
                        </a:spcAft>
                      </a:pPr>
                      <a:r>
                        <a:rPr lang="en-US" sz="1700" dirty="0" err="1">
                          <a:effectLst/>
                        </a:rPr>
                        <a:t>Todo</a:t>
                      </a:r>
                      <a:endParaRPr lang="en-US" sz="1700" dirty="0">
                        <a:effectLst/>
                        <a:latin typeface="Calibri" panose="020F0502020204030204" pitchFamily="34" charset="0"/>
                        <a:ea typeface="MS Mincho" panose="02020609040205080304" pitchFamily="49" charset="-128"/>
                        <a:cs typeface="Times New Roman" panose="02020603050405020304" pitchFamily="18" charset="0"/>
                      </a:endParaRPr>
                    </a:p>
                  </a:txBody>
                  <a:tcPr marL="96705" marR="96705" marT="96705" marB="9670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l">
                        <a:lnSpc>
                          <a:spcPts val="1200"/>
                        </a:lnSpc>
                        <a:spcBef>
                          <a:spcPts val="0"/>
                        </a:spcBef>
                        <a:spcAft>
                          <a:spcPts val="0"/>
                        </a:spcAft>
                      </a:pPr>
                      <a:r>
                        <a:rPr lang="en-US" sz="1700" dirty="0">
                          <a:effectLst/>
                        </a:rPr>
                        <a:t>PP</a:t>
                      </a:r>
                      <a:endParaRPr lang="en-US" sz="1700" dirty="0">
                        <a:effectLst/>
                        <a:latin typeface="Calibri" panose="020F0502020204030204" pitchFamily="34" charset="0"/>
                        <a:ea typeface="MS Mincho" panose="02020609040205080304" pitchFamily="49" charset="-128"/>
                        <a:cs typeface="Times New Roman" panose="02020603050405020304" pitchFamily="18" charset="0"/>
                      </a:endParaRPr>
                    </a:p>
                  </a:txBody>
                  <a:tcPr marL="96705" marR="96705" marT="96705" marB="9670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354584">
                <a:tc gridSpan="5">
                  <a:txBody>
                    <a:bodyPr/>
                    <a:lstStyle/>
                    <a:p>
                      <a:pPr marL="0" marR="0" algn="ctr">
                        <a:lnSpc>
                          <a:spcPts val="1200"/>
                        </a:lnSpc>
                        <a:spcBef>
                          <a:spcPts val="0"/>
                        </a:spcBef>
                        <a:spcAft>
                          <a:spcPts val="0"/>
                        </a:spcAft>
                      </a:pPr>
                      <a:r>
                        <a:rPr lang="en-US" sz="1700" dirty="0" smtClean="0">
                          <a:effectLst/>
                        </a:rPr>
                        <a:t>Deep Learning</a:t>
                      </a:r>
                      <a:endParaRPr lang="en-US" sz="1700" dirty="0">
                        <a:effectLst/>
                        <a:latin typeface="Calibri" panose="020F0502020204030204" pitchFamily="34" charset="0"/>
                        <a:ea typeface="MS Mincho" panose="02020609040205080304" pitchFamily="49" charset="-128"/>
                        <a:cs typeface="Times New Roman" panose="02020603050405020304" pitchFamily="18" charset="0"/>
                      </a:endParaRPr>
                    </a:p>
                  </a:txBody>
                  <a:tcPr marL="96705" marR="96705" marT="96705" marB="9670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660816">
                <a:tc>
                  <a:txBody>
                    <a:bodyPr/>
                    <a:lstStyle/>
                    <a:p>
                      <a:pPr marL="0" marR="0" algn="l">
                        <a:lnSpc>
                          <a:spcPts val="1400"/>
                        </a:lnSpc>
                        <a:spcBef>
                          <a:spcPts val="0"/>
                        </a:spcBef>
                        <a:spcAft>
                          <a:spcPts val="0"/>
                        </a:spcAft>
                      </a:pPr>
                      <a:r>
                        <a:rPr lang="en-US" sz="1900" dirty="0" smtClean="0">
                          <a:effectLst/>
                          <a:latin typeface="+mn-lt"/>
                        </a:rPr>
                        <a:t>Learning Network, Stochastic Gradient Descent</a:t>
                      </a:r>
                      <a:endParaRPr lang="en-US" sz="1900" dirty="0">
                        <a:effectLst/>
                        <a:latin typeface="+mn-lt"/>
                        <a:ea typeface="MS Mincho" panose="02020609040205080304" pitchFamily="49" charset="-128"/>
                        <a:cs typeface="Times New Roman" panose="02020603050405020304" pitchFamily="18" charset="0"/>
                      </a:endParaRPr>
                    </a:p>
                  </a:txBody>
                  <a:tcPr marL="48352" marR="48352" marT="48352" marB="4835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l">
                        <a:lnSpc>
                          <a:spcPts val="1400"/>
                        </a:lnSpc>
                        <a:spcBef>
                          <a:spcPts val="0"/>
                        </a:spcBef>
                        <a:spcAft>
                          <a:spcPts val="0"/>
                        </a:spcAft>
                      </a:pPr>
                      <a:r>
                        <a:rPr lang="en-US" sz="1700" dirty="0" smtClean="0">
                          <a:effectLst/>
                          <a:latin typeface="+mn-lt"/>
                          <a:ea typeface="+mn-ea"/>
                          <a:cs typeface="+mn-cs"/>
                        </a:rPr>
                        <a:t>Image Understanding, Language</a:t>
                      </a:r>
                      <a:r>
                        <a:rPr lang="en-US" sz="1700" baseline="0" dirty="0" smtClean="0">
                          <a:effectLst/>
                          <a:latin typeface="+mn-lt"/>
                          <a:ea typeface="+mn-ea"/>
                          <a:cs typeface="+mn-cs"/>
                        </a:rPr>
                        <a:t> Translation, Voice Recognition, Car driving</a:t>
                      </a:r>
                      <a:endParaRPr lang="en-US" sz="1700" dirty="0">
                        <a:effectLst/>
                        <a:latin typeface="+mn-lt"/>
                        <a:ea typeface="MS Mincho" panose="02020609040205080304" pitchFamily="49" charset="-128"/>
                        <a:cs typeface="Times New Roman" panose="02020603050405020304" pitchFamily="18" charset="0"/>
                      </a:endParaRPr>
                    </a:p>
                  </a:txBody>
                  <a:tcPr marL="48352" marR="48352" marT="48352" marB="4835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l">
                        <a:lnSpc>
                          <a:spcPts val="1400"/>
                        </a:lnSpc>
                        <a:spcBef>
                          <a:spcPts val="0"/>
                        </a:spcBef>
                        <a:spcAft>
                          <a:spcPts val="0"/>
                        </a:spcAft>
                      </a:pPr>
                      <a:r>
                        <a:rPr lang="en-US" sz="1700" dirty="0" smtClean="0">
                          <a:effectLst/>
                          <a:latin typeface="+mn-lt"/>
                        </a:rPr>
                        <a:t>Connections in artificial neural net</a:t>
                      </a:r>
                      <a:endParaRPr lang="en-US" sz="1700" dirty="0">
                        <a:effectLst/>
                        <a:latin typeface="+mn-lt"/>
                        <a:ea typeface="MS Mincho" panose="02020609040205080304" pitchFamily="49" charset="-128"/>
                        <a:cs typeface="Times New Roman" panose="02020603050405020304" pitchFamily="18" charset="0"/>
                      </a:endParaRPr>
                    </a:p>
                  </a:txBody>
                  <a:tcPr marL="48352" marR="48352" marT="48352" marB="4835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l">
                        <a:lnSpc>
                          <a:spcPts val="1400"/>
                        </a:lnSpc>
                        <a:spcBef>
                          <a:spcPts val="0"/>
                        </a:spcBef>
                        <a:spcAft>
                          <a:spcPts val="0"/>
                        </a:spcAft>
                      </a:pPr>
                      <a:r>
                        <a:rPr lang="en-US" sz="1700" dirty="0">
                          <a:effectLst/>
                          <a:latin typeface="+mn-lt"/>
                        </a:rPr>
                        <a:t>P-DM</a:t>
                      </a:r>
                      <a:endParaRPr lang="en-US" sz="1700" dirty="0">
                        <a:effectLst/>
                        <a:latin typeface="+mn-lt"/>
                        <a:ea typeface="MS Mincho" panose="02020609040205080304" pitchFamily="49" charset="-128"/>
                        <a:cs typeface="Times New Roman" panose="02020603050405020304" pitchFamily="18" charset="0"/>
                      </a:endParaRPr>
                    </a:p>
                  </a:txBody>
                  <a:tcPr marL="48352" marR="48352" marT="48352" marB="4835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l">
                        <a:lnSpc>
                          <a:spcPts val="1400"/>
                        </a:lnSpc>
                        <a:spcBef>
                          <a:spcPts val="0"/>
                        </a:spcBef>
                        <a:spcAft>
                          <a:spcPts val="0"/>
                        </a:spcAft>
                      </a:pPr>
                      <a:r>
                        <a:rPr lang="en-US" sz="1700" dirty="0">
                          <a:effectLst/>
                          <a:latin typeface="+mn-lt"/>
                        </a:rPr>
                        <a:t>GML</a:t>
                      </a:r>
                      <a:endParaRPr lang="en-US" sz="1700" dirty="0">
                        <a:effectLst/>
                        <a:latin typeface="+mn-lt"/>
                        <a:ea typeface="MS Mincho" panose="02020609040205080304" pitchFamily="49" charset="-128"/>
                        <a:cs typeface="Times New Roman" panose="02020603050405020304" pitchFamily="18" charset="0"/>
                      </a:endParaRPr>
                    </a:p>
                  </a:txBody>
                  <a:tcPr marL="48352" marR="48352" marT="48352" marB="4835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
        <p:nvSpPr>
          <p:cNvPr id="7" name="TextBox 6"/>
          <p:cNvSpPr txBox="1"/>
          <p:nvPr/>
        </p:nvSpPr>
        <p:spPr>
          <a:xfrm>
            <a:off x="0" y="5778843"/>
            <a:ext cx="3962400" cy="923330"/>
          </a:xfrm>
          <a:prstGeom prst="rect">
            <a:avLst/>
          </a:prstGeom>
          <a:noFill/>
        </p:spPr>
        <p:txBody>
          <a:bodyPr wrap="square" rtlCol="0">
            <a:spAutoFit/>
          </a:bodyPr>
          <a:lstStyle/>
          <a:p>
            <a:r>
              <a:rPr lang="en-US" b="1" dirty="0" smtClean="0"/>
              <a:t>PP</a:t>
            </a:r>
            <a:r>
              <a:rPr lang="en-US" dirty="0" smtClean="0"/>
              <a:t> Pleasingly Parallel (Local ML)</a:t>
            </a:r>
          </a:p>
          <a:p>
            <a:r>
              <a:rPr lang="en-US" b="1" dirty="0" err="1" smtClean="0"/>
              <a:t>Seq</a:t>
            </a:r>
            <a:r>
              <a:rPr lang="en-US" dirty="0" smtClean="0"/>
              <a:t> Sequential Available</a:t>
            </a:r>
            <a:endParaRPr lang="en-US" dirty="0"/>
          </a:p>
          <a:p>
            <a:r>
              <a:rPr lang="en-US" b="1" dirty="0" smtClean="0"/>
              <a:t>GRA </a:t>
            </a:r>
            <a:r>
              <a:rPr lang="en-US" dirty="0" smtClean="0"/>
              <a:t>Good distributed algorithm needed</a:t>
            </a:r>
            <a:endParaRPr lang="en-US" dirty="0"/>
          </a:p>
        </p:txBody>
      </p:sp>
      <p:sp>
        <p:nvSpPr>
          <p:cNvPr id="8" name="TextBox 7"/>
          <p:cNvSpPr txBox="1"/>
          <p:nvPr/>
        </p:nvSpPr>
        <p:spPr>
          <a:xfrm>
            <a:off x="5181600" y="5791200"/>
            <a:ext cx="3886200" cy="923330"/>
          </a:xfrm>
          <a:prstGeom prst="rect">
            <a:avLst/>
          </a:prstGeom>
          <a:solidFill>
            <a:schemeClr val="bg1"/>
          </a:solidFill>
        </p:spPr>
        <p:txBody>
          <a:bodyPr wrap="square" rtlCol="0">
            <a:spAutoFit/>
          </a:bodyPr>
          <a:lstStyle/>
          <a:p>
            <a:r>
              <a:rPr lang="en-US" b="1" dirty="0" err="1" smtClean="0"/>
              <a:t>Todo</a:t>
            </a:r>
            <a:r>
              <a:rPr lang="en-US" dirty="0" smtClean="0"/>
              <a:t> No prototype Available</a:t>
            </a:r>
          </a:p>
          <a:p>
            <a:r>
              <a:rPr lang="en-US" b="1" dirty="0" smtClean="0"/>
              <a:t>P-DM</a:t>
            </a:r>
            <a:r>
              <a:rPr lang="en-US" dirty="0" smtClean="0"/>
              <a:t> Distributed memory Available</a:t>
            </a:r>
          </a:p>
          <a:p>
            <a:r>
              <a:rPr lang="en-US" b="1" dirty="0"/>
              <a:t>P-</a:t>
            </a:r>
            <a:r>
              <a:rPr lang="en-US" b="1" dirty="0" err="1"/>
              <a:t>Shm</a:t>
            </a:r>
            <a:r>
              <a:rPr lang="en-US" b="1" dirty="0"/>
              <a:t> </a:t>
            </a:r>
            <a:r>
              <a:rPr lang="en-US" dirty="0"/>
              <a:t>Shared </a:t>
            </a:r>
            <a:r>
              <a:rPr lang="en-US" dirty="0" smtClean="0"/>
              <a:t>memory Available</a:t>
            </a:r>
            <a:endParaRPr lang="en-US" dirty="0"/>
          </a:p>
        </p:txBody>
      </p:sp>
    </p:spTree>
    <p:extLst>
      <p:ext uri="{BB962C8B-B14F-4D97-AF65-F5344CB8AC3E}">
        <p14:creationId xmlns:p14="http://schemas.microsoft.com/office/powerpoint/2010/main" val="31309491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834"/>
            <a:ext cx="9067800" cy="727166"/>
          </a:xfrm>
        </p:spPr>
        <p:txBody>
          <a:bodyPr/>
          <a:lstStyle/>
          <a:p>
            <a:r>
              <a:rPr lang="en-US" sz="3600" dirty="0" smtClean="0"/>
              <a:t>Some Core Machine Learning Building Blocks</a:t>
            </a:r>
            <a:endParaRPr lang="en-US" sz="3600" dirty="0"/>
          </a:p>
        </p:txBody>
      </p:sp>
      <p:sp>
        <p:nvSpPr>
          <p:cNvPr id="4" name="Slide Number Placeholder 3"/>
          <p:cNvSpPr>
            <a:spLocks noGrp="1"/>
          </p:cNvSpPr>
          <p:nvPr>
            <p:ph type="sldNum" sz="quarter" idx="12"/>
          </p:nvPr>
        </p:nvSpPr>
        <p:spPr/>
        <p:txBody>
          <a:bodyPr/>
          <a:lstStyle/>
          <a:p>
            <a:fld id="{94CC141A-9CC6-41A7-A7D0-011D836CC6E2}" type="slidenum">
              <a:rPr lang="en-US" smtClean="0"/>
              <a:pPr/>
              <a:t>15</a:t>
            </a:fld>
            <a:endParaRPr lang="en-US"/>
          </a:p>
        </p:txBody>
      </p:sp>
      <p:graphicFrame>
        <p:nvGraphicFramePr>
          <p:cNvPr id="5" name="Table 4"/>
          <p:cNvGraphicFramePr>
            <a:graphicFrameLocks noGrp="1"/>
          </p:cNvGraphicFramePr>
          <p:nvPr>
            <p:extLst/>
          </p:nvPr>
        </p:nvGraphicFramePr>
        <p:xfrm>
          <a:off x="32951" y="738597"/>
          <a:ext cx="9085218" cy="6159957"/>
        </p:xfrm>
        <a:graphic>
          <a:graphicData uri="http://schemas.openxmlformats.org/drawingml/2006/table">
            <a:tbl>
              <a:tblPr firstRow="1" firstCol="1" bandRow="1">
                <a:tableStyleId>{5C22544A-7EE6-4342-B048-85BDC9FD1C3A}</a:tableStyleId>
              </a:tblPr>
              <a:tblGrid>
                <a:gridCol w="3249386"/>
                <a:gridCol w="2743200"/>
                <a:gridCol w="1720236"/>
                <a:gridCol w="715623"/>
                <a:gridCol w="656773"/>
              </a:tblGrid>
              <a:tr h="328203">
                <a:tc>
                  <a:txBody>
                    <a:bodyPr/>
                    <a:lstStyle/>
                    <a:p>
                      <a:pPr marL="0" marR="0" algn="l">
                        <a:lnSpc>
                          <a:spcPts val="1200"/>
                        </a:lnSpc>
                        <a:spcBef>
                          <a:spcPts val="0"/>
                        </a:spcBef>
                        <a:spcAft>
                          <a:spcPts val="0"/>
                        </a:spcAft>
                      </a:pPr>
                      <a:r>
                        <a:rPr lang="en-US" sz="1500" dirty="0">
                          <a:effectLst/>
                        </a:rPr>
                        <a:t>Algorithm</a:t>
                      </a:r>
                      <a:endParaRPr lang="en-US" sz="1500" dirty="0">
                        <a:effectLst/>
                        <a:latin typeface="Calibri" panose="020F0502020204030204" pitchFamily="34" charset="0"/>
                        <a:ea typeface="MS Mincho" panose="02020609040205080304" pitchFamily="49" charset="-128"/>
                        <a:cs typeface="Times New Roman" panose="02020603050405020304" pitchFamily="18" charset="0"/>
                      </a:endParaRPr>
                    </a:p>
                  </a:txBody>
                  <a:tcPr marL="48352" marR="48352" marT="96705" marB="96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ts val="1200"/>
                        </a:lnSpc>
                        <a:spcBef>
                          <a:spcPts val="0"/>
                        </a:spcBef>
                        <a:spcAft>
                          <a:spcPts val="0"/>
                        </a:spcAft>
                      </a:pPr>
                      <a:r>
                        <a:rPr lang="en-US" sz="1500" dirty="0">
                          <a:effectLst/>
                        </a:rPr>
                        <a:t>Applications</a:t>
                      </a:r>
                      <a:endParaRPr lang="en-US" sz="1500" dirty="0">
                        <a:effectLst/>
                        <a:latin typeface="Calibri" panose="020F0502020204030204" pitchFamily="34" charset="0"/>
                        <a:ea typeface="MS Mincho" panose="02020609040205080304" pitchFamily="49" charset="-128"/>
                        <a:cs typeface="Times New Roman" panose="02020603050405020304" pitchFamily="18" charset="0"/>
                      </a:endParaRPr>
                    </a:p>
                  </a:txBody>
                  <a:tcPr marL="48352" marR="48352" marT="96705" marB="96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ts val="1200"/>
                        </a:lnSpc>
                        <a:spcBef>
                          <a:spcPts val="0"/>
                        </a:spcBef>
                        <a:spcAft>
                          <a:spcPts val="0"/>
                        </a:spcAft>
                      </a:pPr>
                      <a:r>
                        <a:rPr lang="en-US" sz="1500" dirty="0">
                          <a:effectLst/>
                        </a:rPr>
                        <a:t>Features</a:t>
                      </a:r>
                      <a:endParaRPr lang="en-US" sz="1500" dirty="0">
                        <a:effectLst/>
                        <a:latin typeface="Calibri" panose="020F0502020204030204" pitchFamily="34" charset="0"/>
                        <a:ea typeface="MS Mincho" panose="02020609040205080304" pitchFamily="49" charset="-128"/>
                        <a:cs typeface="Times New Roman" panose="02020603050405020304" pitchFamily="18" charset="0"/>
                      </a:endParaRPr>
                    </a:p>
                  </a:txBody>
                  <a:tcPr marL="48352" marR="48352" marT="96705" marB="96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ts val="1200"/>
                        </a:lnSpc>
                        <a:spcBef>
                          <a:spcPts val="0"/>
                        </a:spcBef>
                        <a:spcAft>
                          <a:spcPts val="0"/>
                        </a:spcAft>
                      </a:pPr>
                      <a:r>
                        <a:rPr lang="en-US" sz="1500" dirty="0">
                          <a:effectLst/>
                        </a:rPr>
                        <a:t>Status</a:t>
                      </a:r>
                      <a:endParaRPr lang="en-US" sz="1500" dirty="0">
                        <a:effectLst/>
                        <a:latin typeface="Calibri" panose="020F0502020204030204" pitchFamily="34" charset="0"/>
                        <a:ea typeface="MS Mincho" panose="02020609040205080304" pitchFamily="49" charset="-128"/>
                        <a:cs typeface="Times New Roman" panose="02020603050405020304" pitchFamily="18" charset="0"/>
                      </a:endParaRPr>
                    </a:p>
                  </a:txBody>
                  <a:tcPr marL="48352" marR="48352" marT="96705" marB="96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ts val="1200"/>
                        </a:lnSpc>
                        <a:spcBef>
                          <a:spcPts val="0"/>
                        </a:spcBef>
                        <a:spcAft>
                          <a:spcPts val="0"/>
                        </a:spcAft>
                      </a:pPr>
                      <a:r>
                        <a:rPr lang="en-US" sz="1500" dirty="0" smtClean="0">
                          <a:effectLst/>
                        </a:rPr>
                        <a:t>//ism</a:t>
                      </a:r>
                      <a:endParaRPr lang="en-US" sz="1500" dirty="0">
                        <a:effectLst/>
                        <a:latin typeface="Calibri" panose="020F0502020204030204" pitchFamily="34" charset="0"/>
                        <a:ea typeface="MS Mincho" panose="02020609040205080304" pitchFamily="49" charset="-128"/>
                        <a:cs typeface="Times New Roman" panose="02020603050405020304" pitchFamily="18" charset="0"/>
                      </a:endParaRPr>
                    </a:p>
                  </a:txBody>
                  <a:tcPr marL="48352" marR="48352" marT="96705" marB="96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5256">
                <a:tc>
                  <a:txBody>
                    <a:bodyPr/>
                    <a:lstStyle/>
                    <a:p>
                      <a:pPr marL="0" marR="0" algn="just">
                        <a:lnSpc>
                          <a:spcPts val="1400"/>
                        </a:lnSpc>
                        <a:spcBef>
                          <a:spcPts val="0"/>
                        </a:spcBef>
                        <a:spcAft>
                          <a:spcPts val="0"/>
                        </a:spcAft>
                      </a:pPr>
                      <a:r>
                        <a:rPr lang="en-US" sz="1800" dirty="0">
                          <a:effectLst/>
                          <a:latin typeface="+mn-lt"/>
                        </a:rPr>
                        <a:t>DA Vector Clustering</a:t>
                      </a:r>
                      <a:endParaRPr lang="en-US" sz="18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a:effectLst/>
                          <a:latin typeface="+mn-lt"/>
                        </a:rPr>
                        <a:t>Accurate Clusters</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a:effectLst/>
                          <a:latin typeface="+mn-lt"/>
                        </a:rPr>
                        <a:t>Vectors</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a:effectLst/>
                          <a:latin typeface="+mn-lt"/>
                        </a:rPr>
                        <a:t>P-DM</a:t>
                      </a:r>
                      <a:endParaRPr lang="en-US" sz="160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a:effectLst/>
                          <a:latin typeface="+mn-lt"/>
                        </a:rPr>
                        <a:t>GML</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5340">
                <a:tc>
                  <a:txBody>
                    <a:bodyPr/>
                    <a:lstStyle/>
                    <a:p>
                      <a:pPr marL="0" marR="0" algn="just">
                        <a:lnSpc>
                          <a:spcPts val="1400"/>
                        </a:lnSpc>
                        <a:spcBef>
                          <a:spcPts val="0"/>
                        </a:spcBef>
                        <a:spcAft>
                          <a:spcPts val="0"/>
                        </a:spcAft>
                      </a:pPr>
                      <a:r>
                        <a:rPr lang="en-US" sz="1800" dirty="0">
                          <a:effectLst/>
                          <a:latin typeface="+mn-lt"/>
                        </a:rPr>
                        <a:t>DA Non metric Clustering</a:t>
                      </a:r>
                      <a:endParaRPr lang="en-US" sz="18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smtClean="0">
                          <a:effectLst/>
                          <a:latin typeface="+mn-lt"/>
                        </a:rPr>
                        <a:t>Accurate </a:t>
                      </a:r>
                      <a:r>
                        <a:rPr lang="en-US" sz="1600" baseline="0" dirty="0" smtClean="0">
                          <a:effectLst/>
                          <a:latin typeface="+mn-lt"/>
                        </a:rPr>
                        <a:t>Clusters</a:t>
                      </a:r>
                      <a:r>
                        <a:rPr lang="en-US" sz="1600" dirty="0" smtClean="0">
                          <a:effectLst/>
                          <a:latin typeface="+mn-lt"/>
                        </a:rPr>
                        <a:t>, Biology</a:t>
                      </a:r>
                      <a:r>
                        <a:rPr lang="en-US" sz="1600" dirty="0">
                          <a:effectLst/>
                          <a:latin typeface="+mn-lt"/>
                        </a:rPr>
                        <a:t>, Web</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a:effectLst/>
                          <a:latin typeface="+mn-lt"/>
                        </a:rPr>
                        <a:t>Non metric, O(N</a:t>
                      </a:r>
                      <a:r>
                        <a:rPr lang="en-US" sz="1600" baseline="30000" dirty="0">
                          <a:effectLst/>
                          <a:latin typeface="+mn-lt"/>
                        </a:rPr>
                        <a:t>2</a:t>
                      </a:r>
                      <a:r>
                        <a:rPr lang="en-US" sz="1600" dirty="0">
                          <a:effectLst/>
                          <a:latin typeface="+mn-lt"/>
                        </a:rPr>
                        <a:t>)</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a:effectLst/>
                          <a:latin typeface="+mn-lt"/>
                        </a:rPr>
                        <a:t>P-DM</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a:effectLst/>
                          <a:latin typeface="+mn-lt"/>
                        </a:rPr>
                        <a:t>GML</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04">
                <a:tc>
                  <a:txBody>
                    <a:bodyPr/>
                    <a:lstStyle/>
                    <a:p>
                      <a:pPr marL="0" marR="0" algn="just">
                        <a:lnSpc>
                          <a:spcPts val="1400"/>
                        </a:lnSpc>
                        <a:spcBef>
                          <a:spcPts val="0"/>
                        </a:spcBef>
                        <a:spcAft>
                          <a:spcPts val="0"/>
                        </a:spcAft>
                      </a:pPr>
                      <a:r>
                        <a:rPr lang="en-US" sz="1800" dirty="0" err="1">
                          <a:effectLst/>
                          <a:latin typeface="+mn-lt"/>
                        </a:rPr>
                        <a:t>Kmeans</a:t>
                      </a:r>
                      <a:r>
                        <a:rPr lang="en-US" sz="1800" dirty="0">
                          <a:effectLst/>
                          <a:latin typeface="+mn-lt"/>
                        </a:rPr>
                        <a:t>; Basic, Fuzzy and </a:t>
                      </a:r>
                      <a:r>
                        <a:rPr lang="en-US" sz="1800" dirty="0" err="1" smtClean="0">
                          <a:effectLst/>
                          <a:latin typeface="+mn-lt"/>
                        </a:rPr>
                        <a:t>Elkan</a:t>
                      </a:r>
                      <a:endParaRPr lang="en-US" sz="18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a:effectLst/>
                          <a:latin typeface="+mn-lt"/>
                        </a:rPr>
                        <a:t>Fast Clustering</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a:effectLst/>
                          <a:latin typeface="+mn-lt"/>
                        </a:rPr>
                        <a:t>Vectors</a:t>
                      </a:r>
                      <a:endParaRPr lang="en-US" sz="160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a:effectLst/>
                          <a:latin typeface="+mn-lt"/>
                        </a:rPr>
                        <a:t>P-DM</a:t>
                      </a:r>
                      <a:endParaRPr lang="en-US" sz="160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a:effectLst/>
                          <a:latin typeface="+mn-lt"/>
                        </a:rPr>
                        <a:t>GML</a:t>
                      </a:r>
                      <a:endParaRPr lang="en-US" sz="160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7200">
                <a:tc>
                  <a:txBody>
                    <a:bodyPr/>
                    <a:lstStyle/>
                    <a:p>
                      <a:pPr marL="0" marR="0" algn="just">
                        <a:lnSpc>
                          <a:spcPts val="1400"/>
                        </a:lnSpc>
                        <a:spcBef>
                          <a:spcPts val="0"/>
                        </a:spcBef>
                        <a:spcAft>
                          <a:spcPts val="0"/>
                        </a:spcAft>
                      </a:pPr>
                      <a:r>
                        <a:rPr lang="en-US" sz="1800" dirty="0" err="1">
                          <a:effectLst/>
                          <a:latin typeface="+mn-lt"/>
                        </a:rPr>
                        <a:t>Levenberg</a:t>
                      </a:r>
                      <a:r>
                        <a:rPr lang="en-US" sz="1800" dirty="0">
                          <a:effectLst/>
                          <a:latin typeface="+mn-lt"/>
                        </a:rPr>
                        <a:t>-Marquardt Optimization</a:t>
                      </a:r>
                      <a:endParaRPr lang="en-US" sz="18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a:effectLst/>
                          <a:latin typeface="+mn-lt"/>
                        </a:rPr>
                        <a:t>Non-linear Gauss-Newton, use in MDS</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a:effectLst/>
                          <a:latin typeface="+mn-lt"/>
                        </a:rPr>
                        <a:t>Least Squares</a:t>
                      </a:r>
                      <a:endParaRPr lang="en-US" sz="160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a:effectLst/>
                          <a:latin typeface="+mn-lt"/>
                        </a:rPr>
                        <a:t>P-DM</a:t>
                      </a:r>
                      <a:endParaRPr lang="en-US" sz="160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a:effectLst/>
                          <a:latin typeface="+mn-lt"/>
                        </a:rPr>
                        <a:t>GML</a:t>
                      </a:r>
                      <a:endParaRPr lang="en-US" sz="160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7626">
                <a:tc>
                  <a:txBody>
                    <a:bodyPr/>
                    <a:lstStyle/>
                    <a:p>
                      <a:pPr marL="0" marR="0" algn="just">
                        <a:lnSpc>
                          <a:spcPts val="1400"/>
                        </a:lnSpc>
                        <a:spcBef>
                          <a:spcPts val="0"/>
                        </a:spcBef>
                        <a:spcAft>
                          <a:spcPts val="0"/>
                        </a:spcAft>
                      </a:pPr>
                      <a:r>
                        <a:rPr lang="en-US" sz="1800" dirty="0" smtClean="0">
                          <a:effectLst/>
                          <a:latin typeface="+mn-lt"/>
                        </a:rPr>
                        <a:t>SMACOF Dimension</a:t>
                      </a:r>
                      <a:r>
                        <a:rPr lang="en-US" sz="1800" baseline="0" dirty="0" smtClean="0">
                          <a:effectLst/>
                          <a:latin typeface="+mn-lt"/>
                        </a:rPr>
                        <a:t> </a:t>
                      </a:r>
                      <a:r>
                        <a:rPr lang="en-US" sz="1800" dirty="0" smtClean="0">
                          <a:effectLst/>
                          <a:latin typeface="+mn-lt"/>
                        </a:rPr>
                        <a:t>Reduction</a:t>
                      </a:r>
                      <a:endParaRPr lang="en-US" sz="18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smtClean="0">
                          <a:effectLst/>
                          <a:latin typeface="+mn-lt"/>
                        </a:rPr>
                        <a:t>DA- MDS </a:t>
                      </a:r>
                      <a:r>
                        <a:rPr lang="en-US" sz="1600" dirty="0">
                          <a:effectLst/>
                          <a:latin typeface="+mn-lt"/>
                        </a:rPr>
                        <a:t>with general weights</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a:effectLst/>
                          <a:latin typeface="+mn-lt"/>
                        </a:rPr>
                        <a:t>Least Squares, O(N</a:t>
                      </a:r>
                      <a:r>
                        <a:rPr lang="en-US" sz="1600" baseline="30000" dirty="0">
                          <a:effectLst/>
                          <a:latin typeface="+mn-lt"/>
                        </a:rPr>
                        <a:t>2</a:t>
                      </a:r>
                      <a:r>
                        <a:rPr lang="en-US" sz="1600" dirty="0">
                          <a:effectLst/>
                          <a:latin typeface="+mn-lt"/>
                        </a:rPr>
                        <a:t>)</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a:effectLst/>
                          <a:latin typeface="+mn-lt"/>
                        </a:rPr>
                        <a:t>P-DM</a:t>
                      </a:r>
                      <a:endParaRPr lang="en-US" sz="160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a:effectLst/>
                          <a:latin typeface="+mn-lt"/>
                        </a:rPr>
                        <a:t>GML</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5340">
                <a:tc>
                  <a:txBody>
                    <a:bodyPr/>
                    <a:lstStyle/>
                    <a:p>
                      <a:pPr marL="0" marR="0" algn="just">
                        <a:lnSpc>
                          <a:spcPts val="1400"/>
                        </a:lnSpc>
                        <a:spcBef>
                          <a:spcPts val="0"/>
                        </a:spcBef>
                        <a:spcAft>
                          <a:spcPts val="0"/>
                        </a:spcAft>
                      </a:pPr>
                      <a:r>
                        <a:rPr lang="en-US" sz="1800" dirty="0" smtClean="0">
                          <a:effectLst/>
                          <a:latin typeface="+mn-lt"/>
                          <a:ea typeface="MS Mincho" panose="02020609040205080304" pitchFamily="49" charset="-128"/>
                          <a:cs typeface="Times New Roman" panose="02020603050405020304" pitchFamily="18" charset="0"/>
                        </a:rPr>
                        <a:t>Vector Dimension Reduction</a:t>
                      </a:r>
                      <a:endParaRPr lang="en-US" sz="18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smtClean="0">
                          <a:effectLst/>
                          <a:latin typeface="+mn-lt"/>
                          <a:ea typeface="MS Mincho" panose="02020609040205080304" pitchFamily="49" charset="-128"/>
                          <a:cs typeface="Times New Roman" panose="02020603050405020304" pitchFamily="18" charset="0"/>
                        </a:rPr>
                        <a:t>DA-GTM and Others</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smtClean="0">
                          <a:effectLst/>
                          <a:latin typeface="+mn-lt"/>
                          <a:ea typeface="MS Mincho" panose="02020609040205080304" pitchFamily="49" charset="-128"/>
                          <a:cs typeface="Times New Roman" panose="02020603050405020304" pitchFamily="18" charset="0"/>
                        </a:rPr>
                        <a:t>Vectors</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smtClean="0">
                          <a:effectLst/>
                          <a:latin typeface="+mn-lt"/>
                          <a:ea typeface="MS Mincho" panose="02020609040205080304" pitchFamily="49" charset="-128"/>
                          <a:cs typeface="Times New Roman" panose="02020603050405020304" pitchFamily="18" charset="0"/>
                        </a:rPr>
                        <a:t>P-DM</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smtClean="0">
                          <a:effectLst/>
                          <a:latin typeface="+mn-lt"/>
                          <a:ea typeface="MS Mincho" panose="02020609040205080304" pitchFamily="49" charset="-128"/>
                          <a:cs typeface="Times New Roman" panose="02020603050405020304" pitchFamily="18" charset="0"/>
                        </a:rPr>
                        <a:t>GML</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6660">
                <a:tc>
                  <a:txBody>
                    <a:bodyPr/>
                    <a:lstStyle/>
                    <a:p>
                      <a:pPr marL="0" marR="0" algn="just">
                        <a:lnSpc>
                          <a:spcPts val="1400"/>
                        </a:lnSpc>
                        <a:spcBef>
                          <a:spcPts val="0"/>
                        </a:spcBef>
                        <a:spcAft>
                          <a:spcPts val="0"/>
                        </a:spcAft>
                      </a:pPr>
                      <a:r>
                        <a:rPr lang="en-US" sz="1800" dirty="0">
                          <a:effectLst/>
                          <a:latin typeface="+mn-lt"/>
                        </a:rPr>
                        <a:t>TFIDF Search</a:t>
                      </a:r>
                      <a:endParaRPr lang="en-US" sz="18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a:effectLst/>
                          <a:latin typeface="+mn-lt"/>
                        </a:rPr>
                        <a:t>Find nearest neighbors in document corpus </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marL="0" marR="0" algn="just">
                        <a:lnSpc>
                          <a:spcPts val="1400"/>
                        </a:lnSpc>
                        <a:spcBef>
                          <a:spcPts val="0"/>
                        </a:spcBef>
                        <a:spcAft>
                          <a:spcPts val="0"/>
                        </a:spcAft>
                      </a:pPr>
                      <a:r>
                        <a:rPr lang="en-US" sz="1600" dirty="0">
                          <a:effectLst/>
                          <a:latin typeface="+mn-lt"/>
                        </a:rPr>
                        <a:t>Bag of “words” (image features)</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algn="just">
                        <a:lnSpc>
                          <a:spcPts val="1400"/>
                        </a:lnSpc>
                        <a:spcBef>
                          <a:spcPts val="0"/>
                        </a:spcBef>
                        <a:spcAft>
                          <a:spcPts val="0"/>
                        </a:spcAft>
                      </a:pPr>
                      <a:r>
                        <a:rPr lang="en-US" sz="1600">
                          <a:effectLst/>
                          <a:latin typeface="+mn-lt"/>
                        </a:rPr>
                        <a:t>P-DM</a:t>
                      </a:r>
                      <a:endParaRPr lang="en-US" sz="160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algn="just">
                        <a:lnSpc>
                          <a:spcPts val="1400"/>
                        </a:lnSpc>
                        <a:spcBef>
                          <a:spcPts val="0"/>
                        </a:spcBef>
                        <a:spcAft>
                          <a:spcPts val="0"/>
                        </a:spcAft>
                      </a:pPr>
                      <a:r>
                        <a:rPr lang="en-US" sz="1600">
                          <a:effectLst/>
                          <a:latin typeface="+mn-lt"/>
                        </a:rPr>
                        <a:t>PP</a:t>
                      </a:r>
                      <a:endParaRPr lang="en-US" sz="160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5493">
                <a:tc rowSpan="2">
                  <a:txBody>
                    <a:bodyPr/>
                    <a:lstStyle/>
                    <a:p>
                      <a:pPr marL="0" marR="0" algn="just">
                        <a:lnSpc>
                          <a:spcPts val="1400"/>
                        </a:lnSpc>
                        <a:spcBef>
                          <a:spcPts val="0"/>
                        </a:spcBef>
                        <a:spcAft>
                          <a:spcPts val="0"/>
                        </a:spcAft>
                      </a:pPr>
                      <a:r>
                        <a:rPr lang="en-US" sz="1800" dirty="0">
                          <a:effectLst/>
                          <a:latin typeface="+mn-lt"/>
                        </a:rPr>
                        <a:t>All-pairs similarity search</a:t>
                      </a:r>
                      <a:endParaRPr lang="en-US" sz="18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algn="just">
                        <a:lnSpc>
                          <a:spcPts val="1400"/>
                        </a:lnSpc>
                        <a:spcBef>
                          <a:spcPts val="0"/>
                        </a:spcBef>
                        <a:spcAft>
                          <a:spcPts val="0"/>
                        </a:spcAft>
                      </a:pPr>
                      <a:r>
                        <a:rPr lang="en-US" sz="1600" dirty="0">
                          <a:effectLst/>
                          <a:latin typeface="+mn-lt"/>
                        </a:rPr>
                        <a:t>Find pairs of documents with TFIDF distance below a threshold</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tr>
              <a:tr h="489601">
                <a:tc vMerge="1">
                  <a:txBody>
                    <a:bodyPr/>
                    <a:lstStyle/>
                    <a:p>
                      <a:pPr marL="0" marR="0" algn="just">
                        <a:lnSpc>
                          <a:spcPts val="1400"/>
                        </a:lnSpc>
                        <a:spcBef>
                          <a:spcPts val="0"/>
                        </a:spcBef>
                        <a:spcAft>
                          <a:spcPts val="0"/>
                        </a:spcAft>
                      </a:pPr>
                      <a:endParaRPr lang="en-US" sz="18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algn="just">
                        <a:lnSpc>
                          <a:spcPts val="1200"/>
                        </a:lnSpc>
                        <a:spcBef>
                          <a:spcPts val="0"/>
                        </a:spcBef>
                        <a:spcAft>
                          <a:spcPts val="0"/>
                        </a:spcAft>
                      </a:pP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marL="0" marR="0" algn="just">
                        <a:lnSpc>
                          <a:spcPts val="1400"/>
                        </a:lnSpc>
                        <a:spcBef>
                          <a:spcPts val="0"/>
                        </a:spcBef>
                        <a:spcAft>
                          <a:spcPts val="0"/>
                        </a:spcAft>
                      </a:pPr>
                      <a:r>
                        <a:rPr lang="en-US" sz="1600">
                          <a:effectLst/>
                          <a:latin typeface="+mn-lt"/>
                        </a:rPr>
                        <a:t>Todo</a:t>
                      </a:r>
                      <a:endParaRPr lang="en-US" sz="160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a:effectLst/>
                          <a:latin typeface="+mn-lt"/>
                        </a:rPr>
                        <a:t>GML</a:t>
                      </a:r>
                      <a:endParaRPr lang="en-US" sz="160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0938">
                <a:tc>
                  <a:txBody>
                    <a:bodyPr/>
                    <a:lstStyle/>
                    <a:p>
                      <a:pPr marL="0" marR="0" algn="just">
                        <a:lnSpc>
                          <a:spcPts val="1400"/>
                        </a:lnSpc>
                        <a:spcBef>
                          <a:spcPts val="0"/>
                        </a:spcBef>
                        <a:spcAft>
                          <a:spcPts val="0"/>
                        </a:spcAft>
                      </a:pPr>
                      <a:r>
                        <a:rPr lang="en-US" sz="1800" dirty="0">
                          <a:effectLst/>
                          <a:latin typeface="+mn-lt"/>
                        </a:rPr>
                        <a:t>Support Vector Machine SVM</a:t>
                      </a:r>
                      <a:endParaRPr lang="en-US" sz="18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a:effectLst/>
                          <a:latin typeface="+mn-lt"/>
                        </a:rPr>
                        <a:t>Learn and Classify</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a:effectLst/>
                          <a:latin typeface="+mn-lt"/>
                        </a:rPr>
                        <a:t>Vectors</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a:effectLst/>
                          <a:latin typeface="+mn-lt"/>
                        </a:rPr>
                        <a:t>Seq</a:t>
                      </a:r>
                      <a:endParaRPr lang="en-US" sz="160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a:effectLst/>
                          <a:latin typeface="+mn-lt"/>
                        </a:rPr>
                        <a:t>GML</a:t>
                      </a:r>
                      <a:endParaRPr lang="en-US" sz="160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5340">
                <a:tc>
                  <a:txBody>
                    <a:bodyPr/>
                    <a:lstStyle/>
                    <a:p>
                      <a:pPr marL="0" marR="0" algn="just">
                        <a:lnSpc>
                          <a:spcPts val="1400"/>
                        </a:lnSpc>
                        <a:spcBef>
                          <a:spcPts val="0"/>
                        </a:spcBef>
                        <a:spcAft>
                          <a:spcPts val="0"/>
                        </a:spcAft>
                      </a:pPr>
                      <a:r>
                        <a:rPr lang="en-US" sz="1800" dirty="0">
                          <a:effectLst/>
                          <a:latin typeface="+mn-lt"/>
                        </a:rPr>
                        <a:t>Random Forest</a:t>
                      </a:r>
                      <a:endParaRPr lang="en-US" sz="18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a:effectLst/>
                          <a:latin typeface="+mn-lt"/>
                        </a:rPr>
                        <a:t>Learn and Classify</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a:effectLst/>
                          <a:latin typeface="+mn-lt"/>
                        </a:rPr>
                        <a:t>Vectors</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a:effectLst/>
                          <a:latin typeface="+mn-lt"/>
                        </a:rPr>
                        <a:t>P-DM</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a:effectLst/>
                          <a:latin typeface="+mn-lt"/>
                        </a:rPr>
                        <a:t>PP</a:t>
                      </a:r>
                      <a:endParaRPr lang="en-US" sz="160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5340">
                <a:tc>
                  <a:txBody>
                    <a:bodyPr/>
                    <a:lstStyle/>
                    <a:p>
                      <a:pPr marL="0" marR="0" algn="just">
                        <a:lnSpc>
                          <a:spcPts val="1400"/>
                        </a:lnSpc>
                        <a:spcBef>
                          <a:spcPts val="0"/>
                        </a:spcBef>
                        <a:spcAft>
                          <a:spcPts val="0"/>
                        </a:spcAft>
                      </a:pPr>
                      <a:r>
                        <a:rPr lang="en-US" sz="1800" dirty="0">
                          <a:effectLst/>
                          <a:latin typeface="+mn-lt"/>
                        </a:rPr>
                        <a:t>Gibbs sampling (MCMC)</a:t>
                      </a:r>
                      <a:endParaRPr lang="en-US" sz="18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a:effectLst/>
                          <a:latin typeface="+mn-lt"/>
                        </a:rPr>
                        <a:t>Solve global inference problems</a:t>
                      </a:r>
                      <a:endParaRPr lang="en-US" sz="160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a:effectLst/>
                          <a:latin typeface="+mn-lt"/>
                        </a:rPr>
                        <a:t>Graph </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err="1">
                          <a:effectLst/>
                          <a:latin typeface="+mn-lt"/>
                        </a:rPr>
                        <a:t>Todo</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a:effectLst/>
                          <a:latin typeface="+mn-lt"/>
                        </a:rPr>
                        <a:t>GML</a:t>
                      </a:r>
                      <a:endParaRPr lang="en-US" sz="160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2153">
                <a:tc>
                  <a:txBody>
                    <a:bodyPr/>
                    <a:lstStyle/>
                    <a:p>
                      <a:pPr marL="0" marR="0" algn="just">
                        <a:lnSpc>
                          <a:spcPts val="1400"/>
                        </a:lnSpc>
                        <a:spcBef>
                          <a:spcPts val="0"/>
                        </a:spcBef>
                        <a:spcAft>
                          <a:spcPts val="0"/>
                        </a:spcAft>
                      </a:pPr>
                      <a:r>
                        <a:rPr lang="en-US" sz="1800" dirty="0">
                          <a:effectLst/>
                          <a:latin typeface="+mn-lt"/>
                        </a:rPr>
                        <a:t>Latent </a:t>
                      </a:r>
                      <a:r>
                        <a:rPr lang="en-US" sz="1800" dirty="0" err="1">
                          <a:effectLst/>
                          <a:latin typeface="+mn-lt"/>
                        </a:rPr>
                        <a:t>Dirichlet</a:t>
                      </a:r>
                      <a:r>
                        <a:rPr lang="en-US" sz="1800" dirty="0">
                          <a:effectLst/>
                          <a:latin typeface="+mn-lt"/>
                        </a:rPr>
                        <a:t> Allocation LDA with Gibbs sampling or Var. Bayes</a:t>
                      </a:r>
                      <a:endParaRPr lang="en-US" sz="18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a:effectLst/>
                          <a:latin typeface="+mn-lt"/>
                        </a:rPr>
                        <a:t>Topic models (Latent factors)</a:t>
                      </a:r>
                      <a:endParaRPr lang="en-US" sz="160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a:effectLst/>
                          <a:latin typeface="+mn-lt"/>
                        </a:rPr>
                        <a:t>Bag of “words”</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a:effectLst/>
                          <a:latin typeface="+mn-lt"/>
                        </a:rPr>
                        <a:t>P-DM</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a:effectLst/>
                          <a:latin typeface="+mn-lt"/>
                        </a:rPr>
                        <a:t>GML</a:t>
                      </a:r>
                      <a:endParaRPr lang="en-US" sz="160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7312">
                <a:tc>
                  <a:txBody>
                    <a:bodyPr/>
                    <a:lstStyle/>
                    <a:p>
                      <a:pPr marL="0" marR="0" algn="just">
                        <a:lnSpc>
                          <a:spcPts val="1400"/>
                        </a:lnSpc>
                        <a:spcBef>
                          <a:spcPts val="0"/>
                        </a:spcBef>
                        <a:spcAft>
                          <a:spcPts val="0"/>
                        </a:spcAft>
                      </a:pPr>
                      <a:r>
                        <a:rPr lang="en-US" sz="1800" dirty="0">
                          <a:effectLst/>
                          <a:latin typeface="+mn-lt"/>
                        </a:rPr>
                        <a:t>Singular Value Decomposition SVD</a:t>
                      </a:r>
                      <a:endParaRPr lang="en-US" sz="18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a:effectLst/>
                          <a:latin typeface="+mn-lt"/>
                        </a:rPr>
                        <a:t>Dimension Reduction and PCA</a:t>
                      </a:r>
                      <a:endParaRPr lang="en-US" sz="160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a:effectLst/>
                          <a:latin typeface="+mn-lt"/>
                        </a:rPr>
                        <a:t>Vectors</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err="1">
                          <a:effectLst/>
                          <a:latin typeface="+mn-lt"/>
                        </a:rPr>
                        <a:t>Seq</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a:effectLst/>
                          <a:latin typeface="+mn-lt"/>
                        </a:rPr>
                        <a:t>GML</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4643">
                <a:tc>
                  <a:txBody>
                    <a:bodyPr/>
                    <a:lstStyle/>
                    <a:p>
                      <a:pPr marL="0" marR="0" algn="just">
                        <a:lnSpc>
                          <a:spcPts val="1400"/>
                        </a:lnSpc>
                        <a:spcBef>
                          <a:spcPts val="0"/>
                        </a:spcBef>
                        <a:spcAft>
                          <a:spcPts val="0"/>
                        </a:spcAft>
                      </a:pPr>
                      <a:r>
                        <a:rPr lang="en-US" sz="1800" dirty="0">
                          <a:effectLst/>
                          <a:latin typeface="+mn-lt"/>
                        </a:rPr>
                        <a:t>Hidden Markov Models (HMM)</a:t>
                      </a:r>
                      <a:endParaRPr lang="en-US" sz="18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a:effectLst/>
                          <a:latin typeface="+mn-lt"/>
                        </a:rPr>
                        <a:t>Global inference on sequence models</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a:effectLst/>
                          <a:latin typeface="+mn-lt"/>
                        </a:rPr>
                        <a:t>Vectors</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err="1">
                          <a:effectLst/>
                          <a:latin typeface="+mn-lt"/>
                        </a:rPr>
                        <a:t>Seq</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ts val="1400"/>
                        </a:lnSpc>
                        <a:spcBef>
                          <a:spcPts val="0"/>
                        </a:spcBef>
                        <a:spcAft>
                          <a:spcPts val="0"/>
                        </a:spcAft>
                      </a:pPr>
                      <a:r>
                        <a:rPr lang="en-US" sz="1600" dirty="0">
                          <a:effectLst/>
                          <a:latin typeface="+mn-lt"/>
                        </a:rPr>
                        <a:t>PP &amp; GML</a:t>
                      </a:r>
                      <a:endParaRPr lang="en-US" sz="1600" dirty="0">
                        <a:effectLst/>
                        <a:latin typeface="+mn-lt"/>
                        <a:ea typeface="MS Mincho" panose="02020609040205080304" pitchFamily="49" charset="-128"/>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4127115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044"/>
            <a:ext cx="9144000" cy="1143000"/>
          </a:xfrm>
        </p:spPr>
        <p:txBody>
          <a:bodyPr>
            <a:normAutofit fontScale="90000"/>
          </a:bodyPr>
          <a:lstStyle/>
          <a:p>
            <a:r>
              <a:rPr lang="en-US" b="1" dirty="0" smtClean="0"/>
              <a:t>Global Machine Learning aka EGO – Exascale Global Optimization</a:t>
            </a:r>
            <a:endParaRPr lang="en-US" b="1" dirty="0"/>
          </a:p>
        </p:txBody>
      </p:sp>
      <p:sp>
        <p:nvSpPr>
          <p:cNvPr id="3" name="Content Placeholder 2"/>
          <p:cNvSpPr>
            <a:spLocks noGrp="1"/>
          </p:cNvSpPr>
          <p:nvPr>
            <p:ph idx="1"/>
          </p:nvPr>
        </p:nvSpPr>
        <p:spPr>
          <a:xfrm>
            <a:off x="0" y="1283044"/>
            <a:ext cx="9144000" cy="5396219"/>
          </a:xfrm>
        </p:spPr>
        <p:txBody>
          <a:bodyPr>
            <a:normAutofit fontScale="77500" lnSpcReduction="20000"/>
          </a:bodyPr>
          <a:lstStyle/>
          <a:p>
            <a:r>
              <a:rPr lang="en-US" dirty="0" smtClean="0"/>
              <a:t>Typically maximum likelihood or </a:t>
            </a:r>
            <a:r>
              <a:rPr lang="en-US" dirty="0" smtClean="0">
                <a:sym typeface="Symbol" panose="05050102010706020507" pitchFamily="18" charset="2"/>
              </a:rPr>
              <a:t></a:t>
            </a:r>
            <a:r>
              <a:rPr lang="en-US" baseline="30000" dirty="0" smtClean="0">
                <a:sym typeface="Symbol" panose="05050102010706020507" pitchFamily="18" charset="2"/>
              </a:rPr>
              <a:t>2</a:t>
            </a:r>
            <a:r>
              <a:rPr lang="en-US" dirty="0" smtClean="0">
                <a:sym typeface="Symbol" panose="05050102010706020507" pitchFamily="18" charset="2"/>
              </a:rPr>
              <a:t> with a sum over the N data items – documents, sequences, items to be sold, images etc. and often </a:t>
            </a:r>
            <a:r>
              <a:rPr lang="en-US" dirty="0">
                <a:sym typeface="Symbol" panose="05050102010706020507" pitchFamily="18" charset="2"/>
              </a:rPr>
              <a:t>links (point-pairs</a:t>
            </a:r>
            <a:r>
              <a:rPr lang="en-US" dirty="0" smtClean="0">
                <a:sym typeface="Symbol" panose="05050102010706020507" pitchFamily="18" charset="2"/>
              </a:rPr>
              <a:t>). Usually it’s a sum of positive numbers as in least squares</a:t>
            </a:r>
          </a:p>
          <a:p>
            <a:r>
              <a:rPr lang="en-US" dirty="0" smtClean="0">
                <a:sym typeface="Symbol" panose="05050102010706020507" pitchFamily="18" charset="2"/>
              </a:rPr>
              <a:t>Covering clustering/community detection, mixture models, topic determination, Multidimensional scaling, (Deep) Learning Networks</a:t>
            </a:r>
          </a:p>
          <a:p>
            <a:r>
              <a:rPr lang="en-US" dirty="0" smtClean="0">
                <a:sym typeface="Symbol" panose="05050102010706020507" pitchFamily="18" charset="2"/>
              </a:rPr>
              <a:t>PageRank is “just” parallel linear algebra</a:t>
            </a:r>
          </a:p>
          <a:p>
            <a:r>
              <a:rPr lang="en-US" dirty="0" smtClean="0">
                <a:sym typeface="Symbol" panose="05050102010706020507" pitchFamily="18" charset="2"/>
              </a:rPr>
              <a:t>Note many Mahout algorithms are sequential – partly as MapReduce limited; partly because parallelism unclear</a:t>
            </a:r>
          </a:p>
          <a:p>
            <a:pPr lvl="1"/>
            <a:r>
              <a:rPr lang="en-US" dirty="0" err="1" smtClean="0">
                <a:sym typeface="Symbol" panose="05050102010706020507" pitchFamily="18" charset="2"/>
              </a:rPr>
              <a:t>MLLib</a:t>
            </a:r>
            <a:r>
              <a:rPr lang="en-US" dirty="0" smtClean="0">
                <a:sym typeface="Symbol" panose="05050102010706020507" pitchFamily="18" charset="2"/>
              </a:rPr>
              <a:t> (Spark based) better</a:t>
            </a:r>
          </a:p>
          <a:p>
            <a:r>
              <a:rPr lang="en-US" dirty="0" smtClean="0">
                <a:sym typeface="Symbol" panose="05050102010706020507" pitchFamily="18" charset="2"/>
              </a:rPr>
              <a:t>SVM and Hidden Markov Models do not use large scale parallelization in practice?</a:t>
            </a:r>
          </a:p>
          <a:p>
            <a:r>
              <a:rPr lang="en-US" dirty="0" smtClean="0">
                <a:sym typeface="Symbol" panose="05050102010706020507" pitchFamily="18" charset="2"/>
              </a:rPr>
              <a:t>Detailed papers on particular parallel graph algorithms</a:t>
            </a:r>
          </a:p>
          <a:p>
            <a:r>
              <a:rPr lang="en-US" dirty="0" smtClean="0">
                <a:sym typeface="Symbol" panose="05050102010706020507" pitchFamily="18" charset="2"/>
              </a:rPr>
              <a:t>Name invented at Argonne-Chicago workshop</a:t>
            </a:r>
          </a:p>
        </p:txBody>
      </p:sp>
    </p:spTree>
    <p:extLst>
      <p:ext uri="{BB962C8B-B14F-4D97-AF65-F5344CB8AC3E}">
        <p14:creationId xmlns:p14="http://schemas.microsoft.com/office/powerpoint/2010/main" val="9976252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smtClean="0"/>
              <a:t>System Architecture</a:t>
            </a:r>
            <a:endParaRPr lang="en-US" b="1" dirty="0"/>
          </a:p>
        </p:txBody>
      </p:sp>
    </p:spTree>
    <p:extLst>
      <p:ext uri="{BB962C8B-B14F-4D97-AF65-F5344CB8AC3E}">
        <p14:creationId xmlns:p14="http://schemas.microsoft.com/office/powerpoint/2010/main" val="35145662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064"/>
            <a:ext cx="8229600" cy="507751"/>
          </a:xfrm>
        </p:spPr>
        <p:txBody>
          <a:bodyPr>
            <a:normAutofit fontScale="90000"/>
          </a:bodyPr>
          <a:lstStyle/>
          <a:p>
            <a:r>
              <a:rPr lang="en-US" b="1" dirty="0" smtClean="0"/>
              <a:t>4 Forms of MapReduce</a:t>
            </a:r>
            <a:endParaRPr lang="en-US" b="1" dirty="0"/>
          </a:p>
        </p:txBody>
      </p:sp>
      <p:grpSp>
        <p:nvGrpSpPr>
          <p:cNvPr id="4" name="Group 3"/>
          <p:cNvGrpSpPr/>
          <p:nvPr/>
        </p:nvGrpSpPr>
        <p:grpSpPr>
          <a:xfrm>
            <a:off x="82435" y="650263"/>
            <a:ext cx="8735869" cy="2970808"/>
            <a:chOff x="107405" y="510794"/>
            <a:chExt cx="8735869" cy="2970808"/>
          </a:xfrm>
        </p:grpSpPr>
        <p:sp>
          <p:nvSpPr>
            <p:cNvPr id="5" name="Rectangle 4"/>
            <p:cNvSpPr/>
            <p:nvPr/>
          </p:nvSpPr>
          <p:spPr>
            <a:xfrm>
              <a:off x="6796620" y="1030653"/>
              <a:ext cx="2046654" cy="2436769"/>
            </a:xfrm>
            <a:prstGeom prst="rect">
              <a:avLst/>
            </a:prstGeom>
            <a:solidFill>
              <a:schemeClr val="bg1">
                <a:lumMod val="85000"/>
              </a:schemeClr>
            </a:solidFill>
            <a:ln/>
          </p:spPr>
          <p:style>
            <a:lnRef idx="1">
              <a:schemeClr val="dk1"/>
            </a:lnRef>
            <a:fillRef idx="2">
              <a:schemeClr val="dk1"/>
            </a:fillRef>
            <a:effectRef idx="1">
              <a:schemeClr val="dk1"/>
            </a:effectRef>
            <a:fontRef idx="minor">
              <a:schemeClr val="dk1"/>
            </a:fontRef>
          </p:style>
          <p:txBody>
            <a:bodyPr rot="0" spcFirstLastPara="0" vert="horz" wrap="square" lIns="91440" tIns="182880" rIns="91440" bIns="45720" numCol="1" spcCol="0" rtlCol="0" fromWordArt="0" anchor="ctr" anchorCtr="0" forceAA="0" compatLnSpc="1">
              <a:noAutofit/>
            </a:bodyPr>
            <a:lstStyle/>
            <a:p>
              <a:pPr marL="228600" marR="0">
                <a:lnSpc>
                  <a:spcPct val="115000"/>
                </a:lnSpc>
                <a:spcBef>
                  <a:spcPts val="0"/>
                </a:spcBef>
                <a:spcAft>
                  <a:spcPts val="1000"/>
                </a:spcAft>
              </a:pPr>
              <a:r>
                <a:rPr lang="en-US" sz="1200">
                  <a:effectLst/>
                  <a:latin typeface="Times New Roman"/>
                  <a:ea typeface="Times New Roman"/>
                </a:rPr>
                <a:t> </a:t>
              </a:r>
            </a:p>
          </p:txBody>
        </p:sp>
        <p:sp>
          <p:nvSpPr>
            <p:cNvPr id="6" name="Rectangle 5"/>
            <p:cNvSpPr/>
            <p:nvPr/>
          </p:nvSpPr>
          <p:spPr>
            <a:xfrm>
              <a:off x="107406" y="524016"/>
              <a:ext cx="2006402" cy="548640"/>
            </a:xfrm>
            <a:prstGeom prst="rect">
              <a:avLst/>
            </a:prstGeom>
            <a:solidFill>
              <a:schemeClr val="bg1"/>
            </a:solidFill>
            <a:ln/>
          </p:spPr>
          <p:style>
            <a:lnRef idx="1">
              <a:schemeClr val="dk1"/>
            </a:lnRef>
            <a:fillRef idx="2">
              <a:schemeClr val="dk1"/>
            </a:fillRef>
            <a:effectRef idx="1">
              <a:schemeClr val="dk1"/>
            </a:effectRef>
            <a:fontRef idx="minor">
              <a:schemeClr val="dk1"/>
            </a:fontRef>
          </p:style>
          <p:txBody>
            <a:bodyPr rot="0" spcFirstLastPara="0" vert="horz" wrap="square" lIns="91440" tIns="0" rIns="91440" bIns="0" numCol="1" spcCol="0" rtlCol="0" fromWordArt="0" anchor="ctr" anchorCtr="0" forceAA="0" compatLnSpc="1">
              <a:noAutofit/>
            </a:bodyPr>
            <a:lstStyle/>
            <a:p>
              <a:pPr marL="0" marR="0" algn="ctr">
                <a:lnSpc>
                  <a:spcPct val="115000"/>
                </a:lnSpc>
                <a:spcBef>
                  <a:spcPts val="0"/>
                </a:spcBef>
                <a:spcAft>
                  <a:spcPts val="1000"/>
                </a:spcAft>
              </a:pPr>
              <a:r>
                <a:rPr lang="en-US" sz="1600" b="1" dirty="0" smtClean="0">
                  <a:solidFill>
                    <a:srgbClr val="000000"/>
                  </a:solidFill>
                  <a:effectLst/>
                  <a:latin typeface="Arial"/>
                  <a:ea typeface="Times New Roman"/>
                  <a:cs typeface="Times New Roman"/>
                </a:rPr>
                <a:t>(1) </a:t>
              </a:r>
              <a:r>
                <a:rPr lang="en-US" sz="1600" b="1" dirty="0">
                  <a:solidFill>
                    <a:srgbClr val="000000"/>
                  </a:solidFill>
                  <a:effectLst/>
                  <a:latin typeface="Arial"/>
                  <a:ea typeface="Times New Roman"/>
                  <a:cs typeface="Times New Roman"/>
                </a:rPr>
                <a:t>Map Only</a:t>
              </a:r>
              <a:endParaRPr lang="en-US" sz="2000" b="1" dirty="0">
                <a:effectLst/>
                <a:ea typeface="Times New Roman"/>
                <a:cs typeface="Times New Roman"/>
              </a:endParaRPr>
            </a:p>
          </p:txBody>
        </p:sp>
        <p:sp>
          <p:nvSpPr>
            <p:cNvPr id="7" name="Rectangle 6"/>
            <p:cNvSpPr/>
            <p:nvPr/>
          </p:nvSpPr>
          <p:spPr>
            <a:xfrm>
              <a:off x="6786753" y="517578"/>
              <a:ext cx="2046654" cy="506292"/>
            </a:xfrm>
            <a:prstGeom prst="rect">
              <a:avLst/>
            </a:prstGeom>
            <a:solidFill>
              <a:schemeClr val="bg1"/>
            </a:solidFill>
            <a:ln/>
          </p:spPr>
          <p:style>
            <a:lnRef idx="1">
              <a:schemeClr val="dk1"/>
            </a:lnRef>
            <a:fillRef idx="2">
              <a:schemeClr val="dk1"/>
            </a:fillRef>
            <a:effectRef idx="1">
              <a:schemeClr val="dk1"/>
            </a:effectRef>
            <a:fontRef idx="minor">
              <a:schemeClr val="dk1"/>
            </a:fontRef>
          </p:style>
          <p:txBody>
            <a:bodyPr rot="0" spcFirstLastPara="0" vert="horz" wrap="square" lIns="0" tIns="27432" rIns="0" bIns="45720" numCol="1" spcCol="0" rtlCol="0" fromWordArt="0" anchor="ctr" anchorCtr="0" forceAA="0" compatLnSpc="1">
              <a:noAutofit/>
            </a:bodyPr>
            <a:lstStyle/>
            <a:p>
              <a:pPr marL="0" marR="0" algn="ctr">
                <a:lnSpc>
                  <a:spcPct val="115000"/>
                </a:lnSpc>
                <a:spcBef>
                  <a:spcPts val="0"/>
                </a:spcBef>
                <a:spcAft>
                  <a:spcPts val="1000"/>
                </a:spcAft>
              </a:pPr>
              <a:r>
                <a:rPr lang="en-US" b="1" dirty="0" smtClean="0">
                  <a:solidFill>
                    <a:srgbClr val="000000"/>
                  </a:solidFill>
                  <a:effectLst/>
                  <a:latin typeface="Arial"/>
                  <a:ea typeface="Times New Roman"/>
                  <a:cs typeface="Times New Roman"/>
                </a:rPr>
                <a:t>(</a:t>
              </a:r>
              <a:r>
                <a:rPr lang="en-US" sz="1600" b="1" dirty="0" smtClean="0">
                  <a:solidFill>
                    <a:srgbClr val="000000"/>
                  </a:solidFill>
                  <a:effectLst/>
                  <a:latin typeface="Arial"/>
                  <a:ea typeface="Times New Roman"/>
                  <a:cs typeface="Times New Roman"/>
                </a:rPr>
                <a:t>4) Point to Point or Map-Communication</a:t>
              </a:r>
              <a:endParaRPr lang="en-US" sz="2400" b="1" dirty="0">
                <a:effectLst/>
                <a:latin typeface="Times New Roman"/>
                <a:ea typeface="Times New Roman"/>
              </a:endParaRPr>
            </a:p>
          </p:txBody>
        </p:sp>
        <p:sp>
          <p:nvSpPr>
            <p:cNvPr id="8" name="Rectangle 7"/>
            <p:cNvSpPr/>
            <p:nvPr/>
          </p:nvSpPr>
          <p:spPr>
            <a:xfrm>
              <a:off x="4382126" y="510794"/>
              <a:ext cx="2409221" cy="548640"/>
            </a:xfrm>
            <a:prstGeom prst="rect">
              <a:avLst/>
            </a:prstGeom>
            <a:solidFill>
              <a:schemeClr val="bg1"/>
            </a:solidFill>
            <a:ln/>
          </p:spPr>
          <p:style>
            <a:lnRef idx="1">
              <a:schemeClr val="dk1"/>
            </a:lnRef>
            <a:fillRef idx="2">
              <a:schemeClr val="dk1"/>
            </a:fillRef>
            <a:effectRef idx="1">
              <a:schemeClr val="dk1"/>
            </a:effectRef>
            <a:fontRef idx="minor">
              <a:schemeClr val="dk1"/>
            </a:fontRef>
          </p:style>
          <p:txBody>
            <a:bodyPr rot="0" spcFirstLastPara="0" vert="horz" wrap="square" lIns="0" tIns="0" rIns="0" bIns="45720" numCol="1" spcCol="0" rtlCol="0" fromWordArt="0" anchor="ctr" anchorCtr="0" forceAA="0" compatLnSpc="1">
              <a:noAutofit/>
            </a:bodyPr>
            <a:lstStyle/>
            <a:p>
              <a:pPr marL="0" marR="0" algn="ctr">
                <a:lnSpc>
                  <a:spcPct val="115000"/>
                </a:lnSpc>
                <a:spcBef>
                  <a:spcPts val="0"/>
                </a:spcBef>
                <a:spcAft>
                  <a:spcPts val="1000"/>
                </a:spcAft>
              </a:pPr>
              <a:r>
                <a:rPr lang="en-US" sz="1600" b="1" dirty="0" smtClean="0">
                  <a:solidFill>
                    <a:srgbClr val="000000"/>
                  </a:solidFill>
                  <a:effectLst/>
                  <a:latin typeface="Arial"/>
                  <a:ea typeface="Times New Roman"/>
                  <a:cs typeface="Times New Roman"/>
                </a:rPr>
                <a:t>(3) </a:t>
              </a:r>
              <a:r>
                <a:rPr lang="en-US" sz="1600" b="1" dirty="0">
                  <a:solidFill>
                    <a:srgbClr val="000000"/>
                  </a:solidFill>
                  <a:effectLst/>
                  <a:latin typeface="Arial"/>
                  <a:ea typeface="Times New Roman"/>
                  <a:cs typeface="Times New Roman"/>
                </a:rPr>
                <a:t>Iterative </a:t>
              </a:r>
              <a:r>
                <a:rPr lang="en-US" sz="1600" b="1" dirty="0" smtClean="0">
                  <a:solidFill>
                    <a:srgbClr val="000000"/>
                  </a:solidFill>
                  <a:effectLst/>
                  <a:latin typeface="Arial"/>
                  <a:ea typeface="Times New Roman"/>
                  <a:cs typeface="Times New Roman"/>
                </a:rPr>
                <a:t>Map Reduce or Map-Collective</a:t>
              </a:r>
              <a:endParaRPr lang="en-US" sz="2400" b="1" dirty="0">
                <a:effectLst/>
                <a:latin typeface="Times New Roman"/>
                <a:ea typeface="Times New Roman"/>
              </a:endParaRPr>
            </a:p>
          </p:txBody>
        </p:sp>
        <p:sp>
          <p:nvSpPr>
            <p:cNvPr id="9" name="Rectangle 8"/>
            <p:cNvSpPr/>
            <p:nvPr/>
          </p:nvSpPr>
          <p:spPr>
            <a:xfrm>
              <a:off x="2113807" y="524016"/>
              <a:ext cx="2268324" cy="548640"/>
            </a:xfrm>
            <a:prstGeom prst="rect">
              <a:avLst/>
            </a:prstGeom>
            <a:solidFill>
              <a:schemeClr val="bg1"/>
            </a:solidFill>
            <a:ln/>
          </p:spPr>
          <p:style>
            <a:lnRef idx="1">
              <a:schemeClr val="dk1"/>
            </a:lnRef>
            <a:fillRef idx="2">
              <a:schemeClr val="dk1"/>
            </a:fillRef>
            <a:effectRef idx="1">
              <a:schemeClr val="dk1"/>
            </a:effectRef>
            <a:fontRef idx="minor">
              <a:schemeClr val="dk1"/>
            </a:fontRef>
          </p:style>
          <p:txBody>
            <a:bodyPr rot="0" spcFirstLastPara="0" vert="horz" wrap="square" lIns="91440" tIns="0" rIns="91440" bIns="0" numCol="1" spcCol="0" rtlCol="0" fromWordArt="0" anchor="ctr" anchorCtr="0" forceAA="0" compatLnSpc="1">
              <a:noAutofit/>
            </a:bodyPr>
            <a:lstStyle/>
            <a:p>
              <a:pPr marL="0" marR="0" algn="ctr">
                <a:lnSpc>
                  <a:spcPct val="115000"/>
                </a:lnSpc>
                <a:spcBef>
                  <a:spcPts val="0"/>
                </a:spcBef>
                <a:spcAft>
                  <a:spcPts val="1000"/>
                </a:spcAft>
              </a:pPr>
              <a:r>
                <a:rPr lang="en-US" sz="1600" b="1" dirty="0" smtClean="0">
                  <a:solidFill>
                    <a:srgbClr val="000000"/>
                  </a:solidFill>
                  <a:effectLst/>
                  <a:latin typeface="Arial"/>
                  <a:ea typeface="Times New Roman"/>
                  <a:cs typeface="Times New Roman"/>
                </a:rPr>
                <a:t>(2) </a:t>
              </a:r>
              <a:r>
                <a:rPr lang="en-US" sz="1600" b="1" dirty="0">
                  <a:solidFill>
                    <a:srgbClr val="000000"/>
                  </a:solidFill>
                  <a:effectLst/>
                  <a:latin typeface="Arial"/>
                  <a:ea typeface="Times New Roman"/>
                  <a:cs typeface="Times New Roman"/>
                </a:rPr>
                <a:t>Classic MapReduce</a:t>
              </a:r>
              <a:endParaRPr lang="en-US" sz="2400" b="1" dirty="0">
                <a:effectLst/>
                <a:latin typeface="Times New Roman"/>
                <a:ea typeface="Times New Roman"/>
              </a:endParaRPr>
            </a:p>
          </p:txBody>
        </p:sp>
        <p:sp>
          <p:nvSpPr>
            <p:cNvPr id="10" name="Rectangle 9"/>
            <p:cNvSpPr/>
            <p:nvPr/>
          </p:nvSpPr>
          <p:spPr>
            <a:xfrm>
              <a:off x="107405" y="1052838"/>
              <a:ext cx="2006401" cy="2417609"/>
            </a:xfrm>
            <a:prstGeom prst="rect">
              <a:avLst/>
            </a:prstGeom>
            <a:solidFill>
              <a:schemeClr val="bg1">
                <a:lumMod val="85000"/>
              </a:schemeClr>
            </a:solidFill>
            <a:ln/>
          </p:spPr>
          <p:style>
            <a:lnRef idx="1">
              <a:schemeClr val="dk1"/>
            </a:lnRef>
            <a:fillRef idx="2">
              <a:schemeClr val="dk1"/>
            </a:fillRef>
            <a:effectRef idx="1">
              <a:schemeClr val="dk1"/>
            </a:effectRef>
            <a:fontRef idx="minor">
              <a:schemeClr val="dk1"/>
            </a:fontRef>
          </p:style>
          <p:txBody>
            <a:bodyPr rot="0" spcFirstLastPara="0" vert="horz" wrap="square" lIns="91440" tIns="182880" rIns="91440" bIns="45720" numCol="1" spcCol="0" rtlCol="0" fromWordArt="0" anchor="ctr" anchorCtr="0" forceAA="0" compatLnSpc="1">
              <a:noAutofit/>
            </a:bodyPr>
            <a:lstStyle/>
            <a:p>
              <a:pPr marL="228600" marR="0">
                <a:lnSpc>
                  <a:spcPct val="115000"/>
                </a:lnSpc>
                <a:spcBef>
                  <a:spcPts val="0"/>
                </a:spcBef>
                <a:spcAft>
                  <a:spcPts val="1000"/>
                </a:spcAft>
              </a:pPr>
              <a:r>
                <a:rPr lang="en-US" sz="1200" b="1">
                  <a:effectLst/>
                  <a:latin typeface="Times New Roman"/>
                  <a:ea typeface="Times New Roman"/>
                </a:rPr>
                <a:t> </a:t>
              </a:r>
            </a:p>
          </p:txBody>
        </p:sp>
        <p:sp>
          <p:nvSpPr>
            <p:cNvPr id="11" name="Rectangle 10"/>
            <p:cNvSpPr/>
            <p:nvPr/>
          </p:nvSpPr>
          <p:spPr>
            <a:xfrm>
              <a:off x="2123122" y="1056138"/>
              <a:ext cx="2268323" cy="2417607"/>
            </a:xfrm>
            <a:prstGeom prst="rect">
              <a:avLst/>
            </a:prstGeom>
            <a:solidFill>
              <a:schemeClr val="bg1">
                <a:lumMod val="85000"/>
              </a:schemeClr>
            </a:solidFill>
            <a:ln/>
          </p:spPr>
          <p:style>
            <a:lnRef idx="1">
              <a:schemeClr val="dk1"/>
            </a:lnRef>
            <a:fillRef idx="2">
              <a:schemeClr val="dk1"/>
            </a:fillRef>
            <a:effectRef idx="1">
              <a:schemeClr val="dk1"/>
            </a:effectRef>
            <a:fontRef idx="minor">
              <a:schemeClr val="dk1"/>
            </a:fontRef>
          </p:style>
          <p:txBody>
            <a:bodyPr rot="0" spcFirstLastPara="0" vert="horz" wrap="square" lIns="91440" tIns="182880" rIns="91440" bIns="45720" numCol="1" spcCol="0" rtlCol="0" fromWordArt="0" anchor="ctr" anchorCtr="0" forceAA="0" compatLnSpc="1">
              <a:noAutofit/>
            </a:bodyPr>
            <a:lstStyle/>
            <a:p>
              <a:pPr marL="228600" marR="0">
                <a:lnSpc>
                  <a:spcPct val="115000"/>
                </a:lnSpc>
                <a:spcBef>
                  <a:spcPts val="0"/>
                </a:spcBef>
                <a:spcAft>
                  <a:spcPts val="1000"/>
                </a:spcAft>
              </a:pPr>
              <a:r>
                <a:rPr lang="en-US" sz="1200" b="1">
                  <a:effectLst/>
                  <a:latin typeface="Times New Roman"/>
                  <a:ea typeface="Times New Roman"/>
                </a:rPr>
                <a:t> </a:t>
              </a:r>
            </a:p>
          </p:txBody>
        </p:sp>
        <p:sp>
          <p:nvSpPr>
            <p:cNvPr id="12" name="TextBox 36"/>
            <p:cNvSpPr txBox="1"/>
            <p:nvPr/>
          </p:nvSpPr>
          <p:spPr>
            <a:xfrm>
              <a:off x="2916273" y="1136719"/>
              <a:ext cx="778568" cy="401859"/>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noAutofit/>
            </a:bodyPr>
            <a:lstStyle/>
            <a:p>
              <a:pPr marL="0" marR="0">
                <a:spcBef>
                  <a:spcPts val="0"/>
                </a:spcBef>
                <a:spcAft>
                  <a:spcPts val="0"/>
                </a:spcAft>
              </a:pPr>
              <a:r>
                <a:rPr lang="en-US" sz="1400" b="1" kern="1200">
                  <a:solidFill>
                    <a:srgbClr val="000000"/>
                  </a:solidFill>
                  <a:effectLst/>
                  <a:latin typeface="Arial"/>
                  <a:ea typeface="Times New Roman"/>
                </a:rPr>
                <a:t>Input</a:t>
              </a:r>
              <a:endParaRPr lang="en-US" sz="2000" b="1">
                <a:effectLst/>
                <a:latin typeface="Times New Roman"/>
                <a:ea typeface="Times New Roman"/>
              </a:endParaRPr>
            </a:p>
          </p:txBody>
        </p:sp>
        <p:sp>
          <p:nvSpPr>
            <p:cNvPr id="13" name="Oval 12"/>
            <p:cNvSpPr/>
            <p:nvPr/>
          </p:nvSpPr>
          <p:spPr>
            <a:xfrm>
              <a:off x="3619399" y="1827652"/>
              <a:ext cx="337989" cy="386816"/>
            </a:xfrm>
            <a:prstGeom prst="ellipse">
              <a:avLst/>
            </a:prstGeom>
            <a:solidFill>
              <a:srgbClr val="92D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a:lnSpc>
                  <a:spcPct val="115000"/>
                </a:lnSpc>
                <a:spcBef>
                  <a:spcPts val="0"/>
                </a:spcBef>
                <a:spcAft>
                  <a:spcPts val="1000"/>
                </a:spcAft>
              </a:pPr>
              <a:r>
                <a:rPr lang="en-US" sz="1100" b="1">
                  <a:effectLst/>
                  <a:latin typeface="Times New Roman"/>
                  <a:ea typeface="Times New Roman"/>
                </a:rPr>
                <a:t> </a:t>
              </a:r>
              <a:endParaRPr lang="en-US" sz="1200" b="1">
                <a:effectLst/>
                <a:latin typeface="Times New Roman"/>
                <a:ea typeface="Times New Roman"/>
              </a:endParaRPr>
            </a:p>
          </p:txBody>
        </p:sp>
        <p:cxnSp>
          <p:nvCxnSpPr>
            <p:cNvPr id="14" name="Straight Arrow Connector 13"/>
            <p:cNvCxnSpPr/>
            <p:nvPr/>
          </p:nvCxnSpPr>
          <p:spPr>
            <a:xfrm>
              <a:off x="3788393" y="1431437"/>
              <a:ext cx="0" cy="384129"/>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grpSp>
          <p:nvGrpSpPr>
            <p:cNvPr id="15" name="Group 14"/>
            <p:cNvGrpSpPr/>
            <p:nvPr/>
          </p:nvGrpSpPr>
          <p:grpSpPr>
            <a:xfrm>
              <a:off x="3154657" y="1995489"/>
              <a:ext cx="252364" cy="30945"/>
              <a:chOff x="661555" y="648462"/>
              <a:chExt cx="170688" cy="18288"/>
            </a:xfrm>
          </p:grpSpPr>
          <p:sp>
            <p:nvSpPr>
              <p:cNvPr id="102" name="Oval 101"/>
              <p:cNvSpPr/>
              <p:nvPr/>
            </p:nvSpPr>
            <p:spPr>
              <a:xfrm>
                <a:off x="661555" y="648462"/>
                <a:ext cx="18288" cy="1828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marL="0" marR="0">
                  <a:lnSpc>
                    <a:spcPct val="115000"/>
                  </a:lnSpc>
                  <a:spcBef>
                    <a:spcPts val="0"/>
                  </a:spcBef>
                  <a:spcAft>
                    <a:spcPts val="1000"/>
                  </a:spcAft>
                </a:pPr>
                <a:r>
                  <a:rPr lang="en-US" sz="1100" b="1">
                    <a:effectLst/>
                    <a:latin typeface="Times New Roman"/>
                    <a:ea typeface="Times New Roman"/>
                  </a:rPr>
                  <a:t> </a:t>
                </a:r>
                <a:endParaRPr lang="en-US" sz="1200" b="1">
                  <a:effectLst/>
                  <a:latin typeface="Times New Roman"/>
                  <a:ea typeface="Times New Roman"/>
                </a:endParaRPr>
              </a:p>
            </p:txBody>
          </p:sp>
          <p:sp>
            <p:nvSpPr>
              <p:cNvPr id="103" name="Oval 102"/>
              <p:cNvSpPr/>
              <p:nvPr/>
            </p:nvSpPr>
            <p:spPr>
              <a:xfrm>
                <a:off x="813955" y="648462"/>
                <a:ext cx="18288" cy="1828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marL="0" marR="0">
                  <a:lnSpc>
                    <a:spcPct val="115000"/>
                  </a:lnSpc>
                  <a:spcBef>
                    <a:spcPts val="0"/>
                  </a:spcBef>
                  <a:spcAft>
                    <a:spcPts val="1000"/>
                  </a:spcAft>
                </a:pPr>
                <a:r>
                  <a:rPr lang="en-US" sz="1100" b="1">
                    <a:effectLst/>
                    <a:latin typeface="Times New Roman"/>
                    <a:ea typeface="Times New Roman"/>
                  </a:rPr>
                  <a:t> </a:t>
                </a:r>
                <a:endParaRPr lang="en-US" sz="1200" b="1">
                  <a:effectLst/>
                  <a:latin typeface="Times New Roman"/>
                  <a:ea typeface="Times New Roman"/>
                </a:endParaRPr>
              </a:p>
            </p:txBody>
          </p:sp>
        </p:grpSp>
        <p:sp>
          <p:nvSpPr>
            <p:cNvPr id="16" name="TextBox 48"/>
            <p:cNvSpPr txBox="1"/>
            <p:nvPr/>
          </p:nvSpPr>
          <p:spPr>
            <a:xfrm>
              <a:off x="3859184" y="1621039"/>
              <a:ext cx="671300" cy="401859"/>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noAutofit/>
            </a:bodyPr>
            <a:lstStyle/>
            <a:p>
              <a:pPr marL="0" marR="0">
                <a:spcBef>
                  <a:spcPts val="0"/>
                </a:spcBef>
                <a:spcAft>
                  <a:spcPts val="0"/>
                </a:spcAft>
              </a:pPr>
              <a:r>
                <a:rPr lang="en-US" sz="1400" b="1" kern="1200" dirty="0">
                  <a:solidFill>
                    <a:srgbClr val="000000"/>
                  </a:solidFill>
                  <a:effectLst/>
                  <a:latin typeface="Arial"/>
                  <a:ea typeface="Times New Roman"/>
                </a:rPr>
                <a:t>map</a:t>
              </a:r>
              <a:endParaRPr lang="en-US" sz="2000" b="1" dirty="0">
                <a:effectLst/>
                <a:latin typeface="Times New Roman"/>
                <a:ea typeface="Times New Roman"/>
              </a:endParaRPr>
            </a:p>
          </p:txBody>
        </p:sp>
        <p:cxnSp>
          <p:nvCxnSpPr>
            <p:cNvPr id="17" name="Straight Arrow Connector 16"/>
            <p:cNvCxnSpPr>
              <a:stCxn id="13" idx="4"/>
              <a:endCxn id="25" idx="7"/>
            </p:cNvCxnSpPr>
            <p:nvPr/>
          </p:nvCxnSpPr>
          <p:spPr>
            <a:xfrm flipH="1">
              <a:off x="3694843" y="2214468"/>
              <a:ext cx="93551" cy="432450"/>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sp>
          <p:nvSpPr>
            <p:cNvPr id="18" name="Oval 17"/>
            <p:cNvSpPr/>
            <p:nvPr/>
          </p:nvSpPr>
          <p:spPr>
            <a:xfrm>
              <a:off x="2176541" y="1827652"/>
              <a:ext cx="337989" cy="386816"/>
            </a:xfrm>
            <a:prstGeom prst="ellipse">
              <a:avLst/>
            </a:prstGeom>
            <a:solidFill>
              <a:srgbClr val="92D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a:lnSpc>
                  <a:spcPct val="115000"/>
                </a:lnSpc>
                <a:spcBef>
                  <a:spcPts val="0"/>
                </a:spcBef>
                <a:spcAft>
                  <a:spcPts val="1000"/>
                </a:spcAft>
              </a:pPr>
              <a:r>
                <a:rPr lang="en-US" sz="1100" b="1">
                  <a:effectLst/>
                  <a:latin typeface="Times New Roman"/>
                  <a:ea typeface="Times New Roman"/>
                </a:rPr>
                <a:t> </a:t>
              </a:r>
              <a:endParaRPr lang="en-US" sz="1200" b="1">
                <a:effectLst/>
                <a:latin typeface="Times New Roman"/>
                <a:ea typeface="Times New Roman"/>
              </a:endParaRPr>
            </a:p>
          </p:txBody>
        </p:sp>
        <p:cxnSp>
          <p:nvCxnSpPr>
            <p:cNvPr id="19" name="Straight Arrow Connector 18"/>
            <p:cNvCxnSpPr/>
            <p:nvPr/>
          </p:nvCxnSpPr>
          <p:spPr>
            <a:xfrm>
              <a:off x="2345536" y="1431973"/>
              <a:ext cx="0" cy="383592"/>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cxnSp>
          <p:nvCxnSpPr>
            <p:cNvPr id="20" name="Straight Arrow Connector 19"/>
            <p:cNvCxnSpPr>
              <a:stCxn id="18" idx="4"/>
              <a:endCxn id="24" idx="1"/>
            </p:cNvCxnSpPr>
            <p:nvPr/>
          </p:nvCxnSpPr>
          <p:spPr>
            <a:xfrm>
              <a:off x="2345536" y="2214468"/>
              <a:ext cx="276067" cy="446918"/>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sp>
          <p:nvSpPr>
            <p:cNvPr id="21" name="Oval 20"/>
            <p:cNvSpPr/>
            <p:nvPr/>
          </p:nvSpPr>
          <p:spPr>
            <a:xfrm>
              <a:off x="2574884" y="1827652"/>
              <a:ext cx="337989" cy="386816"/>
            </a:xfrm>
            <a:prstGeom prst="ellipse">
              <a:avLst/>
            </a:prstGeom>
            <a:solidFill>
              <a:srgbClr val="92D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a:lnSpc>
                  <a:spcPct val="115000"/>
                </a:lnSpc>
                <a:spcBef>
                  <a:spcPts val="0"/>
                </a:spcBef>
                <a:spcAft>
                  <a:spcPts val="1000"/>
                </a:spcAft>
              </a:pPr>
              <a:r>
                <a:rPr lang="en-US" sz="1100" b="1">
                  <a:effectLst/>
                  <a:latin typeface="Times New Roman"/>
                  <a:ea typeface="Times New Roman"/>
                </a:rPr>
                <a:t> </a:t>
              </a:r>
              <a:endParaRPr lang="en-US" sz="1200" b="1">
                <a:effectLst/>
                <a:latin typeface="Times New Roman"/>
                <a:ea typeface="Times New Roman"/>
              </a:endParaRPr>
            </a:p>
          </p:txBody>
        </p:sp>
        <p:cxnSp>
          <p:nvCxnSpPr>
            <p:cNvPr id="22" name="Straight Arrow Connector 21"/>
            <p:cNvCxnSpPr/>
            <p:nvPr/>
          </p:nvCxnSpPr>
          <p:spPr>
            <a:xfrm>
              <a:off x="2743878" y="1431973"/>
              <a:ext cx="0" cy="383592"/>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cxnSp>
          <p:nvCxnSpPr>
            <p:cNvPr id="23" name="Straight Arrow Connector 22"/>
            <p:cNvCxnSpPr>
              <a:stCxn id="21" idx="4"/>
              <a:endCxn id="24" idx="0"/>
            </p:cNvCxnSpPr>
            <p:nvPr/>
          </p:nvCxnSpPr>
          <p:spPr>
            <a:xfrm flipH="1">
              <a:off x="2740820" y="2214468"/>
              <a:ext cx="3059" cy="390270"/>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sp>
          <p:nvSpPr>
            <p:cNvPr id="24" name="Oval 23"/>
            <p:cNvSpPr/>
            <p:nvPr/>
          </p:nvSpPr>
          <p:spPr>
            <a:xfrm>
              <a:off x="2572222" y="2604738"/>
              <a:ext cx="337196" cy="38681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a:lnSpc>
                  <a:spcPct val="115000"/>
                </a:lnSpc>
                <a:spcBef>
                  <a:spcPts val="0"/>
                </a:spcBef>
                <a:spcAft>
                  <a:spcPts val="1000"/>
                </a:spcAft>
              </a:pPr>
              <a:r>
                <a:rPr lang="en-US" sz="1100" b="1">
                  <a:effectLst/>
                  <a:latin typeface="Times New Roman"/>
                  <a:ea typeface="Times New Roman"/>
                </a:rPr>
                <a:t> </a:t>
              </a:r>
              <a:endParaRPr lang="en-US" sz="1200" b="1">
                <a:effectLst/>
                <a:latin typeface="Times New Roman"/>
                <a:ea typeface="Times New Roman"/>
              </a:endParaRPr>
            </a:p>
          </p:txBody>
        </p:sp>
        <p:sp>
          <p:nvSpPr>
            <p:cNvPr id="25" name="Oval 24"/>
            <p:cNvSpPr/>
            <p:nvPr/>
          </p:nvSpPr>
          <p:spPr>
            <a:xfrm>
              <a:off x="3407028" y="2590270"/>
              <a:ext cx="337196" cy="38681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a:lnSpc>
                  <a:spcPct val="115000"/>
                </a:lnSpc>
                <a:spcBef>
                  <a:spcPts val="0"/>
                </a:spcBef>
                <a:spcAft>
                  <a:spcPts val="1000"/>
                </a:spcAft>
              </a:pPr>
              <a:r>
                <a:rPr lang="en-US" sz="1100" b="1">
                  <a:effectLst/>
                  <a:latin typeface="Times New Roman"/>
                  <a:ea typeface="Times New Roman"/>
                </a:rPr>
                <a:t> </a:t>
              </a:r>
              <a:endParaRPr lang="en-US" sz="1200" b="1">
                <a:effectLst/>
                <a:latin typeface="Times New Roman"/>
                <a:ea typeface="Times New Roman"/>
              </a:endParaRPr>
            </a:p>
          </p:txBody>
        </p:sp>
        <p:grpSp>
          <p:nvGrpSpPr>
            <p:cNvPr id="26" name="Group 25"/>
            <p:cNvGrpSpPr/>
            <p:nvPr/>
          </p:nvGrpSpPr>
          <p:grpSpPr>
            <a:xfrm>
              <a:off x="3056114" y="2862617"/>
              <a:ext cx="251729" cy="30086"/>
              <a:chOff x="0" y="0"/>
              <a:chExt cx="170688" cy="18288"/>
            </a:xfrm>
          </p:grpSpPr>
          <p:sp>
            <p:nvSpPr>
              <p:cNvPr id="100" name="Oval 99"/>
              <p:cNvSpPr/>
              <p:nvPr/>
            </p:nvSpPr>
            <p:spPr>
              <a:xfrm>
                <a:off x="0" y="0"/>
                <a:ext cx="18288" cy="1828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marL="0" marR="0">
                  <a:lnSpc>
                    <a:spcPct val="115000"/>
                  </a:lnSpc>
                  <a:spcBef>
                    <a:spcPts val="0"/>
                  </a:spcBef>
                  <a:spcAft>
                    <a:spcPts val="1000"/>
                  </a:spcAft>
                </a:pPr>
                <a:r>
                  <a:rPr lang="en-US" sz="1100" b="1">
                    <a:effectLst/>
                    <a:latin typeface="Times New Roman"/>
                    <a:ea typeface="Times New Roman"/>
                  </a:rPr>
                  <a:t> </a:t>
                </a:r>
                <a:endParaRPr lang="en-US" sz="1200" b="1">
                  <a:effectLst/>
                  <a:latin typeface="Times New Roman"/>
                  <a:ea typeface="Times New Roman"/>
                </a:endParaRPr>
              </a:p>
            </p:txBody>
          </p:sp>
          <p:sp>
            <p:nvSpPr>
              <p:cNvPr id="101" name="Oval 100"/>
              <p:cNvSpPr/>
              <p:nvPr/>
            </p:nvSpPr>
            <p:spPr>
              <a:xfrm>
                <a:off x="152400" y="0"/>
                <a:ext cx="18288" cy="1828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marL="0" marR="0">
                  <a:lnSpc>
                    <a:spcPct val="115000"/>
                  </a:lnSpc>
                  <a:spcBef>
                    <a:spcPts val="0"/>
                  </a:spcBef>
                  <a:spcAft>
                    <a:spcPts val="1000"/>
                  </a:spcAft>
                </a:pPr>
                <a:r>
                  <a:rPr lang="en-US" sz="1100" b="1">
                    <a:effectLst/>
                    <a:latin typeface="Times New Roman"/>
                    <a:ea typeface="Times New Roman"/>
                  </a:rPr>
                  <a:t> </a:t>
                </a:r>
                <a:endParaRPr lang="en-US" sz="1200" b="1">
                  <a:effectLst/>
                  <a:latin typeface="Times New Roman"/>
                  <a:ea typeface="Times New Roman"/>
                </a:endParaRPr>
              </a:p>
            </p:txBody>
          </p:sp>
        </p:grpSp>
        <p:cxnSp>
          <p:nvCxnSpPr>
            <p:cNvPr id="27" name="Straight Arrow Connector 26"/>
            <p:cNvCxnSpPr>
              <a:stCxn id="18" idx="4"/>
              <a:endCxn id="25" idx="1"/>
            </p:cNvCxnSpPr>
            <p:nvPr/>
          </p:nvCxnSpPr>
          <p:spPr>
            <a:xfrm>
              <a:off x="2345536" y="2214468"/>
              <a:ext cx="1110873" cy="432450"/>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cxnSp>
          <p:nvCxnSpPr>
            <p:cNvPr id="28" name="Straight Arrow Connector 27"/>
            <p:cNvCxnSpPr>
              <a:stCxn id="21" idx="4"/>
              <a:endCxn id="25" idx="0"/>
            </p:cNvCxnSpPr>
            <p:nvPr/>
          </p:nvCxnSpPr>
          <p:spPr>
            <a:xfrm>
              <a:off x="2743879" y="2214468"/>
              <a:ext cx="831747" cy="375802"/>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cxnSp>
          <p:nvCxnSpPr>
            <p:cNvPr id="29" name="Straight Arrow Connector 28"/>
            <p:cNvCxnSpPr>
              <a:stCxn id="13" idx="4"/>
              <a:endCxn id="24" idx="7"/>
            </p:cNvCxnSpPr>
            <p:nvPr/>
          </p:nvCxnSpPr>
          <p:spPr>
            <a:xfrm flipH="1">
              <a:off x="2860037" y="2214468"/>
              <a:ext cx="928357" cy="446918"/>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sp>
          <p:nvSpPr>
            <p:cNvPr id="30" name="TextBox 48"/>
            <p:cNvSpPr txBox="1"/>
            <p:nvPr/>
          </p:nvSpPr>
          <p:spPr>
            <a:xfrm>
              <a:off x="3707920" y="2589695"/>
              <a:ext cx="867881" cy="401859"/>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noAutofit/>
            </a:bodyPr>
            <a:lstStyle/>
            <a:p>
              <a:pPr marL="0" marR="0">
                <a:spcBef>
                  <a:spcPts val="0"/>
                </a:spcBef>
                <a:spcAft>
                  <a:spcPts val="0"/>
                </a:spcAft>
              </a:pPr>
              <a:r>
                <a:rPr lang="en-US" sz="1400" b="1" kern="1200" dirty="0">
                  <a:solidFill>
                    <a:srgbClr val="000000"/>
                  </a:solidFill>
                  <a:effectLst/>
                  <a:latin typeface="Arial"/>
                  <a:ea typeface="Times New Roman"/>
                </a:rPr>
                <a:t>reduce</a:t>
              </a:r>
              <a:endParaRPr lang="en-US" sz="2000" b="1" dirty="0">
                <a:effectLst/>
                <a:latin typeface="Times New Roman"/>
                <a:ea typeface="Times New Roman"/>
              </a:endParaRPr>
            </a:p>
          </p:txBody>
        </p:sp>
        <p:cxnSp>
          <p:nvCxnSpPr>
            <p:cNvPr id="31" name="Straight Arrow Connector 30"/>
            <p:cNvCxnSpPr>
              <a:stCxn id="24" idx="4"/>
            </p:cNvCxnSpPr>
            <p:nvPr/>
          </p:nvCxnSpPr>
          <p:spPr>
            <a:xfrm>
              <a:off x="2740821" y="2991554"/>
              <a:ext cx="3059" cy="372619"/>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cxnSp>
          <p:nvCxnSpPr>
            <p:cNvPr id="32" name="Straight Arrow Connector 31"/>
            <p:cNvCxnSpPr>
              <a:stCxn id="25" idx="4"/>
            </p:cNvCxnSpPr>
            <p:nvPr/>
          </p:nvCxnSpPr>
          <p:spPr>
            <a:xfrm flipH="1">
              <a:off x="3572793" y="2977086"/>
              <a:ext cx="2834" cy="387087"/>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sp>
          <p:nvSpPr>
            <p:cNvPr id="33" name="Rectangle 32"/>
            <p:cNvSpPr/>
            <p:nvPr/>
          </p:nvSpPr>
          <p:spPr>
            <a:xfrm>
              <a:off x="4381950" y="1049816"/>
              <a:ext cx="2409397" cy="2417607"/>
            </a:xfrm>
            <a:prstGeom prst="rect">
              <a:avLst/>
            </a:prstGeom>
            <a:solidFill>
              <a:schemeClr val="bg1">
                <a:lumMod val="85000"/>
              </a:schemeClr>
            </a:solidFill>
            <a:ln/>
          </p:spPr>
          <p:style>
            <a:lnRef idx="1">
              <a:schemeClr val="dk1"/>
            </a:lnRef>
            <a:fillRef idx="2">
              <a:schemeClr val="dk1"/>
            </a:fillRef>
            <a:effectRef idx="1">
              <a:schemeClr val="dk1"/>
            </a:effectRef>
            <a:fontRef idx="minor">
              <a:schemeClr val="dk1"/>
            </a:fontRef>
          </p:style>
          <p:txBody>
            <a:bodyPr rot="0" spcFirstLastPara="0" vert="horz" wrap="square" lIns="91440" tIns="182880" rIns="91440" bIns="45720" numCol="1" spcCol="0" rtlCol="0" fromWordArt="0" anchor="ctr" anchorCtr="0" forceAA="0" compatLnSpc="1">
              <a:noAutofit/>
            </a:bodyPr>
            <a:lstStyle/>
            <a:p>
              <a:pPr marL="228600" marR="0">
                <a:lnSpc>
                  <a:spcPct val="115000"/>
                </a:lnSpc>
                <a:spcBef>
                  <a:spcPts val="0"/>
                </a:spcBef>
                <a:spcAft>
                  <a:spcPts val="1000"/>
                </a:spcAft>
              </a:pPr>
              <a:r>
                <a:rPr lang="en-US" sz="1200" b="1">
                  <a:effectLst/>
                  <a:latin typeface="Times New Roman"/>
                  <a:ea typeface="Times New Roman"/>
                </a:rPr>
                <a:t> </a:t>
              </a:r>
            </a:p>
          </p:txBody>
        </p:sp>
        <p:sp>
          <p:nvSpPr>
            <p:cNvPr id="34" name="Arc 33"/>
            <p:cNvSpPr/>
            <p:nvPr/>
          </p:nvSpPr>
          <p:spPr>
            <a:xfrm rot="1016732">
              <a:off x="5605452" y="1205505"/>
              <a:ext cx="1073340" cy="2266636"/>
            </a:xfrm>
            <a:prstGeom prst="arc">
              <a:avLst>
                <a:gd name="adj1" fmla="val 13599321"/>
                <a:gd name="adj2" fmla="val 6208161"/>
              </a:avLst>
            </a:prstGeom>
            <a:noFill/>
            <a:ln>
              <a:headEnd type="triangle" w="med" len="med"/>
              <a:tailEnd type="none" w="med" len="med"/>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endParaRPr lang="en-US"/>
            </a:p>
          </p:txBody>
        </p:sp>
        <p:sp>
          <p:nvSpPr>
            <p:cNvPr id="35" name="TextBox 36"/>
            <p:cNvSpPr txBox="1"/>
            <p:nvPr/>
          </p:nvSpPr>
          <p:spPr>
            <a:xfrm>
              <a:off x="4637389" y="1043563"/>
              <a:ext cx="778519" cy="401812"/>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noAutofit/>
            </a:bodyPr>
            <a:lstStyle/>
            <a:p>
              <a:pPr marL="0" marR="0">
                <a:spcBef>
                  <a:spcPts val="0"/>
                </a:spcBef>
                <a:spcAft>
                  <a:spcPts val="0"/>
                </a:spcAft>
              </a:pPr>
              <a:r>
                <a:rPr lang="en-US" sz="1400" b="1" kern="1200">
                  <a:solidFill>
                    <a:srgbClr val="000000"/>
                  </a:solidFill>
                  <a:effectLst/>
                  <a:latin typeface="Arial"/>
                  <a:ea typeface="Times New Roman"/>
                </a:rPr>
                <a:t>Input</a:t>
              </a:r>
              <a:endParaRPr lang="en-US" sz="2000" b="1">
                <a:effectLst/>
                <a:latin typeface="Times New Roman"/>
                <a:ea typeface="Times New Roman"/>
              </a:endParaRPr>
            </a:p>
          </p:txBody>
        </p:sp>
        <p:sp>
          <p:nvSpPr>
            <p:cNvPr id="36" name="Oval 35"/>
            <p:cNvSpPr/>
            <p:nvPr/>
          </p:nvSpPr>
          <p:spPr>
            <a:xfrm>
              <a:off x="6030831" y="1802917"/>
              <a:ext cx="337968" cy="386770"/>
            </a:xfrm>
            <a:prstGeom prst="ellipse">
              <a:avLst/>
            </a:prstGeom>
            <a:solidFill>
              <a:srgbClr val="92D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a:lnSpc>
                  <a:spcPct val="115000"/>
                </a:lnSpc>
                <a:spcBef>
                  <a:spcPts val="0"/>
                </a:spcBef>
                <a:spcAft>
                  <a:spcPts val="1000"/>
                </a:spcAft>
              </a:pPr>
              <a:r>
                <a:rPr lang="en-US" sz="1100" b="1">
                  <a:effectLst/>
                  <a:latin typeface="Times New Roman"/>
                  <a:ea typeface="Times New Roman"/>
                </a:rPr>
                <a:t> </a:t>
              </a:r>
              <a:endParaRPr lang="en-US" sz="1200" b="1">
                <a:effectLst/>
                <a:latin typeface="Times New Roman"/>
                <a:ea typeface="Times New Roman"/>
              </a:endParaRPr>
            </a:p>
          </p:txBody>
        </p:sp>
        <p:cxnSp>
          <p:nvCxnSpPr>
            <p:cNvPr id="37" name="Straight Arrow Connector 36"/>
            <p:cNvCxnSpPr/>
            <p:nvPr/>
          </p:nvCxnSpPr>
          <p:spPr>
            <a:xfrm>
              <a:off x="6199814" y="1418834"/>
              <a:ext cx="0" cy="384083"/>
            </a:xfrm>
            <a:prstGeom prst="straightConnector1">
              <a:avLst/>
            </a:prstGeom>
            <a:ln>
              <a:tailEnd type="triangle" w="lg" len="med"/>
            </a:ln>
          </p:spPr>
          <p:style>
            <a:lnRef idx="1">
              <a:schemeClr val="dk1"/>
            </a:lnRef>
            <a:fillRef idx="2">
              <a:schemeClr val="dk1"/>
            </a:fillRef>
            <a:effectRef idx="1">
              <a:schemeClr val="dk1"/>
            </a:effectRef>
            <a:fontRef idx="minor">
              <a:schemeClr val="dk1"/>
            </a:fontRef>
          </p:style>
        </p:cxnSp>
        <p:grpSp>
          <p:nvGrpSpPr>
            <p:cNvPr id="38" name="Group 37"/>
            <p:cNvGrpSpPr/>
            <p:nvPr/>
          </p:nvGrpSpPr>
          <p:grpSpPr>
            <a:xfrm>
              <a:off x="5566130" y="1982820"/>
              <a:ext cx="252350" cy="30942"/>
              <a:chOff x="661269" y="507515"/>
              <a:chExt cx="170688" cy="18288"/>
            </a:xfrm>
          </p:grpSpPr>
          <p:sp>
            <p:nvSpPr>
              <p:cNvPr id="98" name="Oval 97"/>
              <p:cNvSpPr/>
              <p:nvPr/>
            </p:nvSpPr>
            <p:spPr>
              <a:xfrm>
                <a:off x="661269" y="507515"/>
                <a:ext cx="18288" cy="1828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marL="0" marR="0">
                  <a:lnSpc>
                    <a:spcPct val="115000"/>
                  </a:lnSpc>
                  <a:spcBef>
                    <a:spcPts val="0"/>
                  </a:spcBef>
                  <a:spcAft>
                    <a:spcPts val="1000"/>
                  </a:spcAft>
                </a:pPr>
                <a:r>
                  <a:rPr lang="en-US" sz="1100" b="1">
                    <a:effectLst/>
                    <a:latin typeface="Times New Roman"/>
                    <a:ea typeface="Times New Roman"/>
                  </a:rPr>
                  <a:t> </a:t>
                </a:r>
                <a:endParaRPr lang="en-US" sz="1200" b="1">
                  <a:effectLst/>
                  <a:latin typeface="Times New Roman"/>
                  <a:ea typeface="Times New Roman"/>
                </a:endParaRPr>
              </a:p>
            </p:txBody>
          </p:sp>
          <p:sp>
            <p:nvSpPr>
              <p:cNvPr id="99" name="Oval 98"/>
              <p:cNvSpPr/>
              <p:nvPr/>
            </p:nvSpPr>
            <p:spPr>
              <a:xfrm>
                <a:off x="813669" y="507515"/>
                <a:ext cx="18288" cy="1828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marL="0" marR="0">
                  <a:lnSpc>
                    <a:spcPct val="115000"/>
                  </a:lnSpc>
                  <a:spcBef>
                    <a:spcPts val="0"/>
                  </a:spcBef>
                  <a:spcAft>
                    <a:spcPts val="1000"/>
                  </a:spcAft>
                </a:pPr>
                <a:r>
                  <a:rPr lang="en-US" sz="1100" b="1">
                    <a:effectLst/>
                    <a:latin typeface="Times New Roman"/>
                    <a:ea typeface="Times New Roman"/>
                  </a:rPr>
                  <a:t> </a:t>
                </a:r>
                <a:endParaRPr lang="en-US" sz="1200" b="1">
                  <a:effectLst/>
                  <a:latin typeface="Times New Roman"/>
                  <a:ea typeface="Times New Roman"/>
                </a:endParaRPr>
              </a:p>
            </p:txBody>
          </p:sp>
        </p:grpSp>
        <p:sp>
          <p:nvSpPr>
            <p:cNvPr id="39" name="TextBox 48"/>
            <p:cNvSpPr txBox="1"/>
            <p:nvPr/>
          </p:nvSpPr>
          <p:spPr>
            <a:xfrm>
              <a:off x="5167396" y="1445375"/>
              <a:ext cx="700454" cy="514380"/>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noAutofit/>
            </a:bodyPr>
            <a:lstStyle/>
            <a:p>
              <a:pPr marL="0" marR="0">
                <a:spcBef>
                  <a:spcPts val="0"/>
                </a:spcBef>
                <a:spcAft>
                  <a:spcPts val="0"/>
                </a:spcAft>
              </a:pPr>
              <a:r>
                <a:rPr lang="en-US" sz="1400" b="1" kern="1200">
                  <a:solidFill>
                    <a:srgbClr val="000000"/>
                  </a:solidFill>
                  <a:effectLst/>
                  <a:latin typeface="Arial"/>
                  <a:ea typeface="Times New Roman"/>
                </a:rPr>
                <a:t>map</a:t>
              </a:r>
              <a:endParaRPr lang="en-US" sz="2000" b="1">
                <a:effectLst/>
                <a:latin typeface="Times New Roman"/>
                <a:ea typeface="Times New Roman"/>
              </a:endParaRPr>
            </a:p>
          </p:txBody>
        </p:sp>
        <p:cxnSp>
          <p:nvCxnSpPr>
            <p:cNvPr id="40" name="Straight Arrow Connector 39"/>
            <p:cNvCxnSpPr/>
            <p:nvPr/>
          </p:nvCxnSpPr>
          <p:spPr>
            <a:xfrm flipH="1">
              <a:off x="6106269" y="2189688"/>
              <a:ext cx="93546" cy="444485"/>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sp>
          <p:nvSpPr>
            <p:cNvPr id="41" name="Oval 40"/>
            <p:cNvSpPr/>
            <p:nvPr/>
          </p:nvSpPr>
          <p:spPr>
            <a:xfrm>
              <a:off x="4588063" y="1815003"/>
              <a:ext cx="337968" cy="386770"/>
            </a:xfrm>
            <a:prstGeom prst="ellipse">
              <a:avLst/>
            </a:prstGeom>
            <a:solidFill>
              <a:srgbClr val="92D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a:lnSpc>
                  <a:spcPct val="115000"/>
                </a:lnSpc>
                <a:spcBef>
                  <a:spcPts val="0"/>
                </a:spcBef>
                <a:spcAft>
                  <a:spcPts val="1000"/>
                </a:spcAft>
              </a:pPr>
              <a:r>
                <a:rPr lang="en-US" sz="1100" b="1">
                  <a:effectLst/>
                  <a:latin typeface="Times New Roman"/>
                  <a:ea typeface="Times New Roman"/>
                </a:rPr>
                <a:t> </a:t>
              </a:r>
              <a:endParaRPr lang="en-US" sz="1200" b="1">
                <a:effectLst/>
                <a:latin typeface="Times New Roman"/>
                <a:ea typeface="Times New Roman"/>
              </a:endParaRPr>
            </a:p>
          </p:txBody>
        </p:sp>
        <p:cxnSp>
          <p:nvCxnSpPr>
            <p:cNvPr id="42" name="Straight Arrow Connector 41"/>
            <p:cNvCxnSpPr/>
            <p:nvPr/>
          </p:nvCxnSpPr>
          <p:spPr>
            <a:xfrm>
              <a:off x="4757048" y="1419370"/>
              <a:ext cx="0" cy="383547"/>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cxnSp>
          <p:nvCxnSpPr>
            <p:cNvPr id="43" name="Straight Arrow Connector 42"/>
            <p:cNvCxnSpPr/>
            <p:nvPr/>
          </p:nvCxnSpPr>
          <p:spPr>
            <a:xfrm>
              <a:off x="4757048" y="2189688"/>
              <a:ext cx="276049" cy="458951"/>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sp>
          <p:nvSpPr>
            <p:cNvPr id="44" name="Oval 43"/>
            <p:cNvSpPr/>
            <p:nvPr/>
          </p:nvSpPr>
          <p:spPr>
            <a:xfrm>
              <a:off x="4986381" y="1802917"/>
              <a:ext cx="337968" cy="386770"/>
            </a:xfrm>
            <a:prstGeom prst="ellipse">
              <a:avLst/>
            </a:prstGeom>
            <a:solidFill>
              <a:srgbClr val="92D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a:lnSpc>
                  <a:spcPct val="115000"/>
                </a:lnSpc>
                <a:spcBef>
                  <a:spcPts val="0"/>
                </a:spcBef>
                <a:spcAft>
                  <a:spcPts val="1000"/>
                </a:spcAft>
              </a:pPr>
              <a:r>
                <a:rPr lang="en-US" sz="1100" b="1">
                  <a:effectLst/>
                  <a:latin typeface="Times New Roman"/>
                  <a:ea typeface="Times New Roman"/>
                </a:rPr>
                <a:t> </a:t>
              </a:r>
              <a:endParaRPr lang="en-US" sz="1200" b="1">
                <a:effectLst/>
                <a:latin typeface="Times New Roman"/>
                <a:ea typeface="Times New Roman"/>
              </a:endParaRPr>
            </a:p>
          </p:txBody>
        </p:sp>
        <p:cxnSp>
          <p:nvCxnSpPr>
            <p:cNvPr id="45" name="Straight Arrow Connector 44"/>
            <p:cNvCxnSpPr/>
            <p:nvPr/>
          </p:nvCxnSpPr>
          <p:spPr>
            <a:xfrm>
              <a:off x="5155365" y="1419370"/>
              <a:ext cx="0" cy="383547"/>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cxnSp>
          <p:nvCxnSpPr>
            <p:cNvPr id="46" name="Straight Arrow Connector 45"/>
            <p:cNvCxnSpPr/>
            <p:nvPr/>
          </p:nvCxnSpPr>
          <p:spPr>
            <a:xfrm flipH="1">
              <a:off x="5152307" y="2189688"/>
              <a:ext cx="3059" cy="402309"/>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sp>
          <p:nvSpPr>
            <p:cNvPr id="47" name="Oval 46"/>
            <p:cNvSpPr/>
            <p:nvPr/>
          </p:nvSpPr>
          <p:spPr>
            <a:xfrm>
              <a:off x="4983719" y="2591997"/>
              <a:ext cx="337175" cy="386770"/>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a:lnSpc>
                  <a:spcPct val="115000"/>
                </a:lnSpc>
                <a:spcBef>
                  <a:spcPts val="0"/>
                </a:spcBef>
                <a:spcAft>
                  <a:spcPts val="1000"/>
                </a:spcAft>
              </a:pPr>
              <a:r>
                <a:rPr lang="en-US" sz="1100" b="1">
                  <a:effectLst/>
                  <a:latin typeface="Times New Roman"/>
                  <a:ea typeface="Times New Roman"/>
                </a:rPr>
                <a:t> </a:t>
              </a:r>
              <a:endParaRPr lang="en-US" sz="1200" b="1">
                <a:effectLst/>
                <a:latin typeface="Times New Roman"/>
                <a:ea typeface="Times New Roman"/>
              </a:endParaRPr>
            </a:p>
          </p:txBody>
        </p:sp>
        <p:sp>
          <p:nvSpPr>
            <p:cNvPr id="48" name="Oval 47"/>
            <p:cNvSpPr/>
            <p:nvPr/>
          </p:nvSpPr>
          <p:spPr>
            <a:xfrm>
              <a:off x="5818472" y="2577531"/>
              <a:ext cx="337175" cy="386770"/>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a:lnSpc>
                  <a:spcPct val="115000"/>
                </a:lnSpc>
                <a:spcBef>
                  <a:spcPts val="0"/>
                </a:spcBef>
                <a:spcAft>
                  <a:spcPts val="1000"/>
                </a:spcAft>
              </a:pPr>
              <a:r>
                <a:rPr lang="en-US" sz="1100" b="1">
                  <a:effectLst/>
                  <a:latin typeface="Times New Roman"/>
                  <a:ea typeface="Times New Roman"/>
                </a:rPr>
                <a:t> </a:t>
              </a:r>
              <a:endParaRPr lang="en-US" sz="1200" b="1">
                <a:effectLst/>
                <a:latin typeface="Times New Roman"/>
                <a:ea typeface="Times New Roman"/>
              </a:endParaRPr>
            </a:p>
          </p:txBody>
        </p:sp>
        <p:grpSp>
          <p:nvGrpSpPr>
            <p:cNvPr id="49" name="Group 48"/>
            <p:cNvGrpSpPr/>
            <p:nvPr/>
          </p:nvGrpSpPr>
          <p:grpSpPr>
            <a:xfrm>
              <a:off x="5467591" y="2849845"/>
              <a:ext cx="251716" cy="30082"/>
              <a:chOff x="594644" y="1019969"/>
              <a:chExt cx="170688" cy="18288"/>
            </a:xfrm>
          </p:grpSpPr>
          <p:sp>
            <p:nvSpPr>
              <p:cNvPr id="96" name="Oval 95"/>
              <p:cNvSpPr/>
              <p:nvPr/>
            </p:nvSpPr>
            <p:spPr>
              <a:xfrm>
                <a:off x="594644" y="1019969"/>
                <a:ext cx="18288" cy="1828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marL="0" marR="0">
                  <a:lnSpc>
                    <a:spcPct val="115000"/>
                  </a:lnSpc>
                  <a:spcBef>
                    <a:spcPts val="0"/>
                  </a:spcBef>
                  <a:spcAft>
                    <a:spcPts val="1000"/>
                  </a:spcAft>
                </a:pPr>
                <a:r>
                  <a:rPr lang="en-US" sz="1100" b="1">
                    <a:effectLst/>
                    <a:latin typeface="Times New Roman"/>
                    <a:ea typeface="Times New Roman"/>
                  </a:rPr>
                  <a:t> </a:t>
                </a:r>
                <a:endParaRPr lang="en-US" sz="1200" b="1">
                  <a:effectLst/>
                  <a:latin typeface="Times New Roman"/>
                  <a:ea typeface="Times New Roman"/>
                </a:endParaRPr>
              </a:p>
            </p:txBody>
          </p:sp>
          <p:sp>
            <p:nvSpPr>
              <p:cNvPr id="97" name="Oval 96"/>
              <p:cNvSpPr/>
              <p:nvPr/>
            </p:nvSpPr>
            <p:spPr>
              <a:xfrm>
                <a:off x="747044" y="1019969"/>
                <a:ext cx="18288" cy="1828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marL="0" marR="0">
                  <a:lnSpc>
                    <a:spcPct val="115000"/>
                  </a:lnSpc>
                  <a:spcBef>
                    <a:spcPts val="0"/>
                  </a:spcBef>
                  <a:spcAft>
                    <a:spcPts val="1000"/>
                  </a:spcAft>
                </a:pPr>
                <a:r>
                  <a:rPr lang="en-US" sz="1100" b="1">
                    <a:effectLst/>
                    <a:latin typeface="Times New Roman"/>
                    <a:ea typeface="Times New Roman"/>
                  </a:rPr>
                  <a:t> </a:t>
                </a:r>
                <a:endParaRPr lang="en-US" sz="1200" b="1">
                  <a:effectLst/>
                  <a:latin typeface="Times New Roman"/>
                  <a:ea typeface="Times New Roman"/>
                </a:endParaRPr>
              </a:p>
            </p:txBody>
          </p:sp>
        </p:grpSp>
        <p:cxnSp>
          <p:nvCxnSpPr>
            <p:cNvPr id="50" name="Straight Arrow Connector 49"/>
            <p:cNvCxnSpPr/>
            <p:nvPr/>
          </p:nvCxnSpPr>
          <p:spPr>
            <a:xfrm>
              <a:off x="4757048" y="2189688"/>
              <a:ext cx="1110803" cy="444485"/>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cxnSp>
          <p:nvCxnSpPr>
            <p:cNvPr id="51" name="Straight Arrow Connector 50"/>
            <p:cNvCxnSpPr/>
            <p:nvPr/>
          </p:nvCxnSpPr>
          <p:spPr>
            <a:xfrm>
              <a:off x="5155366" y="2189688"/>
              <a:ext cx="831695" cy="387843"/>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cxnSp>
          <p:nvCxnSpPr>
            <p:cNvPr id="52" name="Straight Arrow Connector 51"/>
            <p:cNvCxnSpPr/>
            <p:nvPr/>
          </p:nvCxnSpPr>
          <p:spPr>
            <a:xfrm flipH="1">
              <a:off x="5271515" y="2189688"/>
              <a:ext cx="928300" cy="458951"/>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sp>
          <p:nvSpPr>
            <p:cNvPr id="53" name="TextBox 48"/>
            <p:cNvSpPr txBox="1"/>
            <p:nvPr/>
          </p:nvSpPr>
          <p:spPr>
            <a:xfrm>
              <a:off x="4364095" y="2776047"/>
              <a:ext cx="867828" cy="401812"/>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noAutofit/>
            </a:bodyPr>
            <a:lstStyle/>
            <a:p>
              <a:pPr marL="0" marR="0">
                <a:spcBef>
                  <a:spcPts val="0"/>
                </a:spcBef>
                <a:spcAft>
                  <a:spcPts val="0"/>
                </a:spcAft>
              </a:pPr>
              <a:r>
                <a:rPr lang="en-US" sz="1400" b="1" kern="1200" dirty="0">
                  <a:solidFill>
                    <a:srgbClr val="000000"/>
                  </a:solidFill>
                  <a:effectLst/>
                  <a:latin typeface="Arial"/>
                  <a:ea typeface="Times New Roman"/>
                </a:rPr>
                <a:t>reduce</a:t>
              </a:r>
              <a:endParaRPr lang="en-US" sz="2000" b="1" dirty="0">
                <a:effectLst/>
                <a:latin typeface="Times New Roman"/>
                <a:ea typeface="Times New Roman"/>
              </a:endParaRPr>
            </a:p>
          </p:txBody>
        </p:sp>
        <p:cxnSp>
          <p:nvCxnSpPr>
            <p:cNvPr id="54" name="Straight Arrow Connector 53"/>
            <p:cNvCxnSpPr/>
            <p:nvPr/>
          </p:nvCxnSpPr>
          <p:spPr>
            <a:xfrm>
              <a:off x="5152307" y="2978767"/>
              <a:ext cx="3059" cy="372575"/>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cxnSp>
          <p:nvCxnSpPr>
            <p:cNvPr id="55" name="Straight Arrow Connector 54"/>
            <p:cNvCxnSpPr/>
            <p:nvPr/>
          </p:nvCxnSpPr>
          <p:spPr>
            <a:xfrm flipH="1">
              <a:off x="5984227" y="2964301"/>
              <a:ext cx="2834" cy="387041"/>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sp>
          <p:nvSpPr>
            <p:cNvPr id="56" name="TextBox 36"/>
            <p:cNvSpPr txBox="1"/>
            <p:nvPr/>
          </p:nvSpPr>
          <p:spPr>
            <a:xfrm>
              <a:off x="5340381" y="1065488"/>
              <a:ext cx="1056673" cy="401861"/>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noAutofit/>
            </a:bodyPr>
            <a:lstStyle/>
            <a:p>
              <a:pPr marL="0" marR="0">
                <a:spcBef>
                  <a:spcPts val="0"/>
                </a:spcBef>
                <a:spcAft>
                  <a:spcPts val="0"/>
                </a:spcAft>
              </a:pPr>
              <a:r>
                <a:rPr lang="en-US" sz="1400" b="1" kern="1200" dirty="0">
                  <a:solidFill>
                    <a:srgbClr val="000000"/>
                  </a:solidFill>
                  <a:effectLst/>
                  <a:latin typeface="Arial"/>
                  <a:ea typeface="Times New Roman"/>
                </a:rPr>
                <a:t>Iterations</a:t>
              </a:r>
              <a:endParaRPr lang="en-US" sz="2000" b="1" dirty="0">
                <a:effectLst/>
                <a:latin typeface="Times New Roman"/>
                <a:ea typeface="Times New Roman"/>
              </a:endParaRPr>
            </a:p>
          </p:txBody>
        </p:sp>
        <p:sp>
          <p:nvSpPr>
            <p:cNvPr id="57" name="TextBox 36"/>
            <p:cNvSpPr txBox="1"/>
            <p:nvPr/>
          </p:nvSpPr>
          <p:spPr>
            <a:xfrm>
              <a:off x="765663" y="1209263"/>
              <a:ext cx="717410" cy="401860"/>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noAutofit/>
            </a:bodyPr>
            <a:lstStyle/>
            <a:p>
              <a:pPr marL="0" marR="0">
                <a:spcBef>
                  <a:spcPts val="0"/>
                </a:spcBef>
                <a:spcAft>
                  <a:spcPts val="0"/>
                </a:spcAft>
              </a:pPr>
              <a:r>
                <a:rPr lang="en-US" sz="1400" b="1" kern="1200" dirty="0">
                  <a:solidFill>
                    <a:srgbClr val="000000"/>
                  </a:solidFill>
                  <a:effectLst/>
                  <a:latin typeface="Arial"/>
                  <a:ea typeface="Times New Roman"/>
                </a:rPr>
                <a:t>Input</a:t>
              </a:r>
              <a:endParaRPr lang="en-US" sz="2000" b="1" dirty="0">
                <a:effectLst/>
                <a:latin typeface="Times New Roman"/>
                <a:ea typeface="Times New Roman"/>
              </a:endParaRPr>
            </a:p>
          </p:txBody>
        </p:sp>
        <p:sp>
          <p:nvSpPr>
            <p:cNvPr id="58" name="Oval 57"/>
            <p:cNvSpPr/>
            <p:nvPr/>
          </p:nvSpPr>
          <p:spPr>
            <a:xfrm>
              <a:off x="1695535" y="2138696"/>
              <a:ext cx="338135" cy="386817"/>
            </a:xfrm>
            <a:prstGeom prst="ellipse">
              <a:avLst/>
            </a:prstGeom>
            <a:solidFill>
              <a:srgbClr val="92D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a:lnSpc>
                  <a:spcPct val="115000"/>
                </a:lnSpc>
                <a:spcBef>
                  <a:spcPts val="0"/>
                </a:spcBef>
                <a:spcAft>
                  <a:spcPts val="1000"/>
                </a:spcAft>
              </a:pPr>
              <a:r>
                <a:rPr lang="en-US" sz="1100" b="1">
                  <a:effectLst/>
                  <a:ea typeface="Times New Roman"/>
                  <a:cs typeface="Times New Roman"/>
                </a:rPr>
                <a:t> </a:t>
              </a:r>
            </a:p>
          </p:txBody>
        </p:sp>
        <p:cxnSp>
          <p:nvCxnSpPr>
            <p:cNvPr id="59" name="Straight Arrow Connector 58"/>
            <p:cNvCxnSpPr>
              <a:endCxn id="58" idx="0"/>
            </p:cNvCxnSpPr>
            <p:nvPr/>
          </p:nvCxnSpPr>
          <p:spPr>
            <a:xfrm>
              <a:off x="1864602" y="1754566"/>
              <a:ext cx="0" cy="384130"/>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sp>
          <p:nvSpPr>
            <p:cNvPr id="60" name="TextBox 45"/>
            <p:cNvSpPr txBox="1"/>
            <p:nvPr/>
          </p:nvSpPr>
          <p:spPr>
            <a:xfrm>
              <a:off x="759258" y="3030527"/>
              <a:ext cx="835006" cy="401860"/>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noAutofit/>
            </a:bodyPr>
            <a:lstStyle/>
            <a:p>
              <a:pPr marL="0" marR="0">
                <a:spcBef>
                  <a:spcPts val="0"/>
                </a:spcBef>
                <a:spcAft>
                  <a:spcPts val="0"/>
                </a:spcAft>
              </a:pPr>
              <a:r>
                <a:rPr lang="en-US" sz="1400" b="1" kern="1200">
                  <a:solidFill>
                    <a:srgbClr val="000000"/>
                  </a:solidFill>
                  <a:effectLst/>
                  <a:latin typeface="Arial"/>
                  <a:ea typeface="Times New Roman"/>
                </a:rPr>
                <a:t>Output</a:t>
              </a:r>
              <a:endParaRPr lang="en-US" sz="2000" b="1">
                <a:effectLst/>
                <a:latin typeface="Times New Roman"/>
                <a:ea typeface="Times New Roman"/>
              </a:endParaRPr>
            </a:p>
          </p:txBody>
        </p:sp>
        <p:grpSp>
          <p:nvGrpSpPr>
            <p:cNvPr id="61" name="Group 60"/>
            <p:cNvGrpSpPr/>
            <p:nvPr/>
          </p:nvGrpSpPr>
          <p:grpSpPr>
            <a:xfrm>
              <a:off x="1230599" y="2306534"/>
              <a:ext cx="252474" cy="30945"/>
              <a:chOff x="2753360" y="2094366"/>
              <a:chExt cx="170688" cy="18288"/>
            </a:xfrm>
          </p:grpSpPr>
          <p:sp>
            <p:nvSpPr>
              <p:cNvPr id="94" name="Oval 93"/>
              <p:cNvSpPr/>
              <p:nvPr/>
            </p:nvSpPr>
            <p:spPr>
              <a:xfrm>
                <a:off x="2753360" y="2094366"/>
                <a:ext cx="18288" cy="1828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marL="0" marR="0">
                  <a:lnSpc>
                    <a:spcPct val="115000"/>
                  </a:lnSpc>
                  <a:spcBef>
                    <a:spcPts val="0"/>
                  </a:spcBef>
                  <a:spcAft>
                    <a:spcPts val="1000"/>
                  </a:spcAft>
                </a:pPr>
                <a:r>
                  <a:rPr lang="en-US" sz="1100" b="1">
                    <a:effectLst/>
                    <a:ea typeface="Times New Roman"/>
                    <a:cs typeface="Times New Roman"/>
                  </a:rPr>
                  <a:t> </a:t>
                </a:r>
              </a:p>
            </p:txBody>
          </p:sp>
          <p:sp>
            <p:nvSpPr>
              <p:cNvPr id="95" name="Oval 94"/>
              <p:cNvSpPr/>
              <p:nvPr/>
            </p:nvSpPr>
            <p:spPr>
              <a:xfrm>
                <a:off x="2905760" y="2094366"/>
                <a:ext cx="18288" cy="1828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marL="0" marR="0">
                  <a:lnSpc>
                    <a:spcPct val="115000"/>
                  </a:lnSpc>
                  <a:spcBef>
                    <a:spcPts val="0"/>
                  </a:spcBef>
                  <a:spcAft>
                    <a:spcPts val="1000"/>
                  </a:spcAft>
                </a:pPr>
                <a:r>
                  <a:rPr lang="en-US" sz="1100" b="1">
                    <a:effectLst/>
                    <a:ea typeface="Times New Roman"/>
                    <a:cs typeface="Times New Roman"/>
                  </a:rPr>
                  <a:t> </a:t>
                </a:r>
              </a:p>
            </p:txBody>
          </p:sp>
        </p:grpSp>
        <p:sp>
          <p:nvSpPr>
            <p:cNvPr id="62" name="TextBox 48"/>
            <p:cNvSpPr txBox="1"/>
            <p:nvPr/>
          </p:nvSpPr>
          <p:spPr>
            <a:xfrm>
              <a:off x="1061531" y="1741137"/>
              <a:ext cx="636821" cy="401860"/>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noAutofit/>
            </a:bodyPr>
            <a:lstStyle/>
            <a:p>
              <a:pPr marL="0" marR="0">
                <a:spcBef>
                  <a:spcPts val="0"/>
                </a:spcBef>
                <a:spcAft>
                  <a:spcPts val="0"/>
                </a:spcAft>
              </a:pPr>
              <a:r>
                <a:rPr lang="en-US" sz="1400" b="1" kern="1200" dirty="0">
                  <a:solidFill>
                    <a:srgbClr val="000000"/>
                  </a:solidFill>
                  <a:effectLst/>
                  <a:latin typeface="Arial"/>
                  <a:ea typeface="Times New Roman"/>
                </a:rPr>
                <a:t>map</a:t>
              </a:r>
              <a:endParaRPr lang="en-US" sz="2000" b="1" dirty="0">
                <a:effectLst/>
                <a:latin typeface="Times New Roman"/>
                <a:ea typeface="Times New Roman"/>
              </a:endParaRPr>
            </a:p>
          </p:txBody>
        </p:sp>
        <p:cxnSp>
          <p:nvCxnSpPr>
            <p:cNvPr id="63" name="Straight Arrow Connector 62"/>
            <p:cNvCxnSpPr>
              <a:stCxn id="58" idx="4"/>
            </p:cNvCxnSpPr>
            <p:nvPr/>
          </p:nvCxnSpPr>
          <p:spPr>
            <a:xfrm>
              <a:off x="1864602" y="2525513"/>
              <a:ext cx="0" cy="406197"/>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sp>
          <p:nvSpPr>
            <p:cNvPr id="64" name="Oval 63"/>
            <p:cNvSpPr/>
            <p:nvPr/>
          </p:nvSpPr>
          <p:spPr>
            <a:xfrm>
              <a:off x="252055" y="2138696"/>
              <a:ext cx="338135" cy="386817"/>
            </a:xfrm>
            <a:prstGeom prst="ellipse">
              <a:avLst/>
            </a:prstGeom>
            <a:solidFill>
              <a:srgbClr val="92D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a:lnSpc>
                  <a:spcPct val="115000"/>
                </a:lnSpc>
                <a:spcBef>
                  <a:spcPts val="0"/>
                </a:spcBef>
                <a:spcAft>
                  <a:spcPts val="1000"/>
                </a:spcAft>
              </a:pPr>
              <a:r>
                <a:rPr lang="en-US" sz="1100" b="1">
                  <a:effectLst/>
                  <a:latin typeface="Times New Roman"/>
                  <a:ea typeface="Times New Roman"/>
                </a:rPr>
                <a:t> </a:t>
              </a:r>
              <a:endParaRPr lang="en-US" sz="1200" b="1">
                <a:effectLst/>
                <a:latin typeface="Times New Roman"/>
                <a:ea typeface="Times New Roman"/>
              </a:endParaRPr>
            </a:p>
          </p:txBody>
        </p:sp>
        <p:cxnSp>
          <p:nvCxnSpPr>
            <p:cNvPr id="65" name="Straight Arrow Connector 64"/>
            <p:cNvCxnSpPr/>
            <p:nvPr/>
          </p:nvCxnSpPr>
          <p:spPr>
            <a:xfrm>
              <a:off x="421123" y="1743016"/>
              <a:ext cx="0" cy="383594"/>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cxnSp>
          <p:nvCxnSpPr>
            <p:cNvPr id="66" name="Straight Arrow Connector 65"/>
            <p:cNvCxnSpPr/>
            <p:nvPr/>
          </p:nvCxnSpPr>
          <p:spPr>
            <a:xfrm>
              <a:off x="421123" y="2513427"/>
              <a:ext cx="0" cy="406158"/>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sp>
          <p:nvSpPr>
            <p:cNvPr id="67" name="Oval 66"/>
            <p:cNvSpPr/>
            <p:nvPr/>
          </p:nvSpPr>
          <p:spPr>
            <a:xfrm>
              <a:off x="650569" y="2138696"/>
              <a:ext cx="338135" cy="386817"/>
            </a:xfrm>
            <a:prstGeom prst="ellipse">
              <a:avLst/>
            </a:prstGeom>
            <a:solidFill>
              <a:srgbClr val="92D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a:lnSpc>
                  <a:spcPct val="115000"/>
                </a:lnSpc>
                <a:spcBef>
                  <a:spcPts val="0"/>
                </a:spcBef>
                <a:spcAft>
                  <a:spcPts val="1000"/>
                </a:spcAft>
              </a:pPr>
              <a:r>
                <a:rPr lang="en-US" sz="1100" b="1" dirty="0">
                  <a:effectLst/>
                  <a:latin typeface="Times New Roman"/>
                  <a:ea typeface="Times New Roman"/>
                </a:rPr>
                <a:t> </a:t>
              </a:r>
              <a:endParaRPr lang="en-US" sz="1200" b="1" dirty="0">
                <a:effectLst/>
                <a:latin typeface="Times New Roman"/>
                <a:ea typeface="Times New Roman"/>
              </a:endParaRPr>
            </a:p>
          </p:txBody>
        </p:sp>
        <p:cxnSp>
          <p:nvCxnSpPr>
            <p:cNvPr id="68" name="Straight Arrow Connector 67"/>
            <p:cNvCxnSpPr/>
            <p:nvPr/>
          </p:nvCxnSpPr>
          <p:spPr>
            <a:xfrm>
              <a:off x="819637" y="1743016"/>
              <a:ext cx="0" cy="383594"/>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cxnSp>
          <p:nvCxnSpPr>
            <p:cNvPr id="69" name="Straight Arrow Connector 68"/>
            <p:cNvCxnSpPr/>
            <p:nvPr/>
          </p:nvCxnSpPr>
          <p:spPr>
            <a:xfrm>
              <a:off x="819637" y="2513427"/>
              <a:ext cx="0" cy="406158"/>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pic>
          <p:nvPicPr>
            <p:cNvPr id="70" name="Picture 69"/>
            <p:cNvPicPr>
              <a:picLocks noChangeAspect="1"/>
            </p:cNvPicPr>
            <p:nvPr/>
          </p:nvPicPr>
          <p:blipFill>
            <a:blip r:embed="rId2"/>
            <a:stretch>
              <a:fillRect/>
            </a:stretch>
          </p:blipFill>
          <p:spPr>
            <a:xfrm>
              <a:off x="6902807" y="1150931"/>
              <a:ext cx="1021541" cy="1207270"/>
            </a:xfrm>
            <a:prstGeom prst="rect">
              <a:avLst/>
            </a:prstGeom>
          </p:spPr>
        </p:pic>
        <p:sp>
          <p:nvSpPr>
            <p:cNvPr id="71" name="Oval 70"/>
            <p:cNvSpPr/>
            <p:nvPr/>
          </p:nvSpPr>
          <p:spPr>
            <a:xfrm>
              <a:off x="8167454" y="144537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8560048" y="200907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7208219" y="260027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7005575" y="329073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7774227" y="24677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7487882" y="299155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8020511" y="318573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8452809" y="322126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8255900" y="272861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8560048" y="124879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Arrow Connector 80"/>
            <p:cNvCxnSpPr/>
            <p:nvPr/>
          </p:nvCxnSpPr>
          <p:spPr>
            <a:xfrm>
              <a:off x="8605768" y="1418834"/>
              <a:ext cx="0" cy="549503"/>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a:off x="8347340" y="2163175"/>
              <a:ext cx="196909" cy="48282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8498529" y="2189687"/>
              <a:ext cx="107239" cy="968134"/>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H="1">
              <a:off x="8096843" y="2862617"/>
              <a:ext cx="159057" cy="298236"/>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a:off x="7865667" y="1551009"/>
              <a:ext cx="310704" cy="88691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7079051" y="2716506"/>
              <a:ext cx="129168" cy="514951"/>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7854214" y="2590637"/>
              <a:ext cx="154844" cy="543959"/>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8271222" y="1587909"/>
              <a:ext cx="227307" cy="420479"/>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V="1">
              <a:off x="7325579" y="2525513"/>
              <a:ext cx="426478" cy="94244"/>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a:off x="7533602" y="2585093"/>
              <a:ext cx="234367" cy="38888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7280818" y="2705895"/>
              <a:ext cx="207064" cy="268086"/>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6871064" y="2227828"/>
              <a:ext cx="651140" cy="307777"/>
            </a:xfrm>
            <a:prstGeom prst="rect">
              <a:avLst/>
            </a:prstGeom>
            <a:noFill/>
          </p:spPr>
          <p:txBody>
            <a:bodyPr wrap="none" rtlCol="0">
              <a:spAutoFit/>
            </a:bodyPr>
            <a:lstStyle/>
            <a:p>
              <a:r>
                <a:rPr lang="en-US" sz="1400" b="1" dirty="0" smtClean="0">
                  <a:latin typeface="Arial" panose="020B0604020202020204" pitchFamily="34" charset="0"/>
                  <a:cs typeface="Arial" panose="020B0604020202020204" pitchFamily="34" charset="0"/>
                </a:rPr>
                <a:t>Local</a:t>
              </a:r>
              <a:endParaRPr lang="en-US" b="1" dirty="0">
                <a:latin typeface="Arial" panose="020B0604020202020204" pitchFamily="34" charset="0"/>
                <a:cs typeface="Arial" panose="020B0604020202020204" pitchFamily="34" charset="0"/>
              </a:endParaRPr>
            </a:p>
          </p:txBody>
        </p:sp>
        <p:sp>
          <p:nvSpPr>
            <p:cNvPr id="93" name="TextBox 92"/>
            <p:cNvSpPr txBox="1"/>
            <p:nvPr/>
          </p:nvSpPr>
          <p:spPr>
            <a:xfrm>
              <a:off x="7131855" y="3173825"/>
              <a:ext cx="712054" cy="307777"/>
            </a:xfrm>
            <a:prstGeom prst="rect">
              <a:avLst/>
            </a:prstGeom>
            <a:noFill/>
          </p:spPr>
          <p:txBody>
            <a:bodyPr wrap="none" rtlCol="0">
              <a:spAutoFit/>
            </a:bodyPr>
            <a:lstStyle/>
            <a:p>
              <a:r>
                <a:rPr lang="en-US" sz="1400" b="1" dirty="0" smtClean="0">
                  <a:latin typeface="Arial" panose="020B0604020202020204" pitchFamily="34" charset="0"/>
                  <a:cs typeface="Arial" panose="020B0604020202020204" pitchFamily="34" charset="0"/>
                </a:rPr>
                <a:t>Graph</a:t>
              </a:r>
              <a:endParaRPr lang="en-US" b="1" dirty="0">
                <a:latin typeface="Arial" panose="020B0604020202020204" pitchFamily="34" charset="0"/>
                <a:cs typeface="Arial" panose="020B0604020202020204" pitchFamily="34" charset="0"/>
              </a:endParaRPr>
            </a:p>
          </p:txBody>
        </p:sp>
      </p:grpSp>
      <p:graphicFrame>
        <p:nvGraphicFramePr>
          <p:cNvPr id="104" name="Table 103"/>
          <p:cNvGraphicFramePr>
            <a:graphicFrameLocks noGrp="1"/>
          </p:cNvGraphicFramePr>
          <p:nvPr>
            <p:extLst>
              <p:ext uri="{D42A27DB-BD31-4B8C-83A1-F6EECF244321}">
                <p14:modId xmlns:p14="http://schemas.microsoft.com/office/powerpoint/2010/main" val="1597414979"/>
              </p:ext>
            </p:extLst>
          </p:nvPr>
        </p:nvGraphicFramePr>
        <p:xfrm>
          <a:off x="82433" y="3634074"/>
          <a:ext cx="8726004" cy="2651760"/>
        </p:xfrm>
        <a:graphic>
          <a:graphicData uri="http://schemas.openxmlformats.org/drawingml/2006/table">
            <a:tbl>
              <a:tblPr firstRow="1" bandRow="1">
                <a:tableStyleId>{2D5ABB26-0587-4C30-8999-92F81FD0307C}</a:tableStyleId>
              </a:tblPr>
              <a:tblGrid>
                <a:gridCol w="2031948"/>
                <a:gridCol w="2260121"/>
                <a:gridCol w="2406770"/>
                <a:gridCol w="2027165"/>
              </a:tblGrid>
              <a:tr h="302306">
                <a:tc>
                  <a:txBody>
                    <a:bodyPr/>
                    <a:lstStyle/>
                    <a:p>
                      <a:pPr marL="0" algn="ctr" defTabSz="914400" rtl="0" eaLnBrk="1" latinLnBrk="0" hangingPunct="1"/>
                      <a:r>
                        <a:rPr lang="en-US" sz="2400" b="1" kern="1200" dirty="0" smtClean="0">
                          <a:solidFill>
                            <a:srgbClr val="0070C0"/>
                          </a:solidFill>
                          <a:latin typeface="+mn-lt"/>
                          <a:ea typeface="+mn-ea"/>
                          <a:cs typeface="+mn-cs"/>
                        </a:rPr>
                        <a:t>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070C0"/>
                          </a:solidFill>
                        </a:rPr>
                        <a:t>MR </a:t>
                      </a:r>
                      <a:r>
                        <a:rPr lang="en-US" sz="2000" b="1" dirty="0" err="1" smtClean="0">
                          <a:solidFill>
                            <a:srgbClr val="0070C0"/>
                          </a:solidFill>
                        </a:rPr>
                        <a:t>MRStat</a:t>
                      </a:r>
                      <a:endParaRPr lang="en-US" sz="2000" b="1" dirty="0" smtClean="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err="1" smtClean="0">
                          <a:solidFill>
                            <a:srgbClr val="0070C0"/>
                          </a:solidFill>
                        </a:rPr>
                        <a:t>MRIter</a:t>
                      </a:r>
                      <a:endParaRPr lang="en-US" sz="2400" b="1" dirty="0" smtClean="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smtClean="0">
                          <a:solidFill>
                            <a:srgbClr val="0070C0"/>
                          </a:solidFill>
                        </a:rPr>
                        <a:t>Graph, HPC</a:t>
                      </a:r>
                      <a:endParaRPr lang="en-US" sz="2400"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77756">
                <a:tc>
                  <a:txBody>
                    <a:bodyPr/>
                    <a:lstStyle/>
                    <a:p>
                      <a:pPr marL="0" algn="l" defTabSz="914400" rtl="0" eaLnBrk="1" latinLnBrk="0" hangingPunct="1"/>
                      <a:r>
                        <a:rPr lang="en-US" sz="1800" kern="1200" dirty="0" smtClean="0">
                          <a:solidFill>
                            <a:schemeClr val="tx1"/>
                          </a:solidFill>
                          <a:latin typeface="+mn-lt"/>
                          <a:ea typeface="+mn-ea"/>
                          <a:cs typeface="+mn-cs"/>
                        </a:rPr>
                        <a:t>BLAST Analysis</a:t>
                      </a:r>
                    </a:p>
                    <a:p>
                      <a:pPr marL="0" algn="l" defTabSz="914400" rtl="0" eaLnBrk="1" latinLnBrk="0" hangingPunct="1"/>
                      <a:r>
                        <a:rPr lang="en-US" sz="1800" kern="1200" dirty="0" smtClean="0">
                          <a:solidFill>
                            <a:schemeClr val="tx1"/>
                          </a:solidFill>
                          <a:latin typeface="+mn-lt"/>
                          <a:ea typeface="+mn-ea"/>
                          <a:cs typeface="+mn-cs"/>
                        </a:rPr>
                        <a:t>Local Machine Learning</a:t>
                      </a:r>
                    </a:p>
                    <a:p>
                      <a:pPr marL="0" algn="l" defTabSz="914400" rtl="0" eaLnBrk="1" latinLnBrk="0" hangingPunct="1"/>
                      <a:r>
                        <a:rPr lang="en-US" sz="1800" kern="1200" dirty="0" smtClean="0">
                          <a:solidFill>
                            <a:schemeClr val="tx1"/>
                          </a:solidFill>
                          <a:latin typeface="+mn-lt"/>
                          <a:ea typeface="+mn-ea"/>
                          <a:cs typeface="+mn-cs"/>
                        </a:rPr>
                        <a:t>Pleasingly Parallel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High Energy Physics (HEP) Histograms</a:t>
                      </a:r>
                    </a:p>
                    <a:p>
                      <a:r>
                        <a:rPr lang="en-US" dirty="0" smtClean="0"/>
                        <a:t>Distributed search</a:t>
                      </a:r>
                    </a:p>
                    <a:p>
                      <a:r>
                        <a:rPr lang="en-US" sz="1600" dirty="0" smtClean="0"/>
                        <a:t>Recommender Engines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Expectation</a:t>
                      </a:r>
                      <a:r>
                        <a:rPr lang="en-US" sz="1600" baseline="0" dirty="0" smtClean="0"/>
                        <a:t> </a:t>
                      </a:r>
                      <a:r>
                        <a:rPr lang="en-US" sz="1600" dirty="0" smtClean="0"/>
                        <a:t>maximization </a:t>
                      </a:r>
                      <a:r>
                        <a:rPr lang="en-US" dirty="0" smtClean="0"/>
                        <a:t>Clustering e.g. K-means</a:t>
                      </a:r>
                    </a:p>
                    <a:p>
                      <a:r>
                        <a:rPr lang="en-US" dirty="0" smtClean="0"/>
                        <a:t>Linear Algebra, PageRank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Classic MPI</a:t>
                      </a:r>
                    </a:p>
                    <a:p>
                      <a:r>
                        <a:rPr lang="en-US" dirty="0" smtClean="0"/>
                        <a:t>PDE Solvers and Particle Dynamics</a:t>
                      </a:r>
                    </a:p>
                    <a:p>
                      <a:r>
                        <a:rPr lang="en-US" dirty="0" smtClean="0"/>
                        <a:t>Graph Problems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1376">
                <a:tc gridSpan="3">
                  <a:txBody>
                    <a:bodyPr/>
                    <a:lstStyle/>
                    <a:p>
                      <a:pPr algn="ctr"/>
                      <a:r>
                        <a:rPr lang="en-US" dirty="0" smtClean="0"/>
                        <a:t>MapReduce and Iterative Extensions (Spark, Twister)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c>
                  <a:txBody>
                    <a:bodyPr/>
                    <a:lstStyle/>
                    <a:p>
                      <a:r>
                        <a:rPr lang="en-US" dirty="0" smtClean="0"/>
                        <a:t>MPI, Giraph</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8402">
                <a:tc gridSpan="4">
                  <a:txBody>
                    <a:bodyPr/>
                    <a:lstStyle/>
                    <a:p>
                      <a:pPr algn="ctr"/>
                      <a:r>
                        <a:rPr lang="en-US" dirty="0" smtClean="0"/>
                        <a:t>Integrated Systems such as Hadoop + Harp with </a:t>
                      </a:r>
                      <a:br>
                        <a:rPr lang="en-US" dirty="0" smtClean="0"/>
                      </a:br>
                      <a:r>
                        <a:rPr lang="en-US" dirty="0" smtClean="0"/>
                        <a:t>Compute and Communication model separated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5" name="TextBox 104"/>
          <p:cNvSpPr txBox="1"/>
          <p:nvPr/>
        </p:nvSpPr>
        <p:spPr>
          <a:xfrm>
            <a:off x="52754" y="6339577"/>
            <a:ext cx="8765550" cy="461665"/>
          </a:xfrm>
          <a:prstGeom prst="rect">
            <a:avLst/>
          </a:prstGeom>
          <a:solidFill>
            <a:schemeClr val="bg1"/>
          </a:solidFill>
        </p:spPr>
        <p:txBody>
          <a:bodyPr wrap="square" rtlCol="0">
            <a:spAutoFit/>
          </a:bodyPr>
          <a:lstStyle/>
          <a:p>
            <a:pPr algn="ctr" defTabSz="457200"/>
            <a:r>
              <a:rPr lang="en-US" sz="2400" b="1" dirty="0" smtClean="0">
                <a:solidFill>
                  <a:prstClr val="black"/>
                </a:solidFill>
              </a:rPr>
              <a:t>Correspond to first 4 of Identified Architectures</a:t>
            </a:r>
            <a:endParaRPr lang="en-US" sz="2400" b="1" dirty="0">
              <a:solidFill>
                <a:prstClr val="black"/>
              </a:solidFill>
            </a:endParaRPr>
          </a:p>
        </p:txBody>
      </p:sp>
    </p:spTree>
    <p:extLst>
      <p:ext uri="{BB962C8B-B14F-4D97-AF65-F5344CB8AC3E}">
        <p14:creationId xmlns:p14="http://schemas.microsoft.com/office/powerpoint/2010/main" val="20987179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162"/>
            <a:ext cx="9144000" cy="931862"/>
          </a:xfrm>
        </p:spPr>
        <p:txBody>
          <a:bodyPr>
            <a:normAutofit/>
          </a:bodyPr>
          <a:lstStyle/>
          <a:p>
            <a:r>
              <a:rPr lang="en-US" b="1" dirty="0" smtClean="0"/>
              <a:t>Useful Set of Analytics Architectures</a:t>
            </a:r>
            <a:endParaRPr lang="en-US" b="1" dirty="0"/>
          </a:p>
        </p:txBody>
      </p:sp>
      <p:sp>
        <p:nvSpPr>
          <p:cNvPr id="3" name="Content Placeholder 2"/>
          <p:cNvSpPr>
            <a:spLocks noGrp="1"/>
          </p:cNvSpPr>
          <p:nvPr>
            <p:ph idx="1"/>
          </p:nvPr>
        </p:nvSpPr>
        <p:spPr>
          <a:xfrm>
            <a:off x="0" y="889000"/>
            <a:ext cx="9144000" cy="5969000"/>
          </a:xfrm>
        </p:spPr>
        <p:txBody>
          <a:bodyPr>
            <a:normAutofit fontScale="92500" lnSpcReduction="10000"/>
          </a:bodyPr>
          <a:lstStyle/>
          <a:p>
            <a:r>
              <a:rPr lang="en-US" sz="2800" b="1" dirty="0" smtClean="0">
                <a:solidFill>
                  <a:srgbClr val="0070C0"/>
                </a:solidFill>
              </a:rPr>
              <a:t>Pleasingly Parallel: </a:t>
            </a:r>
            <a:r>
              <a:rPr lang="en-US" sz="2800" dirty="0" smtClean="0"/>
              <a:t>including </a:t>
            </a:r>
            <a:r>
              <a:rPr lang="en-US" sz="2800" b="1" dirty="0" smtClean="0"/>
              <a:t>local machine learning </a:t>
            </a:r>
            <a:r>
              <a:rPr lang="en-US" sz="2800" dirty="0" smtClean="0"/>
              <a:t>as in parallel over images and apply image processing to each image</a:t>
            </a:r>
          </a:p>
          <a:p>
            <a:pPr marL="0" indent="0">
              <a:buNone/>
            </a:pPr>
            <a:r>
              <a:rPr lang="en-US" sz="2800" dirty="0"/>
              <a:t>	</a:t>
            </a:r>
            <a:r>
              <a:rPr lang="en-US" sz="2800" dirty="0" smtClean="0"/>
              <a:t>- Hadoop could be used but many other HTC, Many task tools</a:t>
            </a:r>
          </a:p>
          <a:p>
            <a:r>
              <a:rPr lang="en-US" sz="2800" b="1" dirty="0" smtClean="0">
                <a:solidFill>
                  <a:srgbClr val="0070C0"/>
                </a:solidFill>
              </a:rPr>
              <a:t>Classic </a:t>
            </a:r>
            <a:r>
              <a:rPr lang="en-US" sz="2800" b="1" dirty="0" err="1">
                <a:solidFill>
                  <a:srgbClr val="0070C0"/>
                </a:solidFill>
              </a:rPr>
              <a:t>MapReduce</a:t>
            </a:r>
            <a:r>
              <a:rPr lang="en-US" sz="2800" b="1" dirty="0">
                <a:solidFill>
                  <a:srgbClr val="0070C0"/>
                </a:solidFill>
              </a:rPr>
              <a:t> </a:t>
            </a:r>
            <a:r>
              <a:rPr lang="en-US" sz="2800" dirty="0" smtClean="0"/>
              <a:t>including search, collaborative filtering and motif finding implemented using Hadoop etc.</a:t>
            </a:r>
          </a:p>
          <a:p>
            <a:r>
              <a:rPr lang="en-US" sz="2800" b="1" dirty="0" smtClean="0">
                <a:solidFill>
                  <a:srgbClr val="0070C0"/>
                </a:solidFill>
              </a:rPr>
              <a:t>Map-Collective</a:t>
            </a:r>
            <a:r>
              <a:rPr lang="en-US" sz="2800" b="1" dirty="0" smtClean="0">
                <a:solidFill>
                  <a:srgbClr val="FF0000"/>
                </a:solidFill>
              </a:rPr>
              <a:t> </a:t>
            </a:r>
            <a:r>
              <a:rPr lang="en-US" sz="2800" b="1" dirty="0" smtClean="0"/>
              <a:t>or Iterative </a:t>
            </a:r>
            <a:r>
              <a:rPr lang="en-US" sz="2800" b="1" dirty="0" err="1" smtClean="0"/>
              <a:t>MapReduce</a:t>
            </a:r>
            <a:r>
              <a:rPr lang="en-US" sz="2800" b="1" dirty="0" smtClean="0"/>
              <a:t> </a:t>
            </a:r>
            <a:r>
              <a:rPr lang="en-US" sz="2800" dirty="0" smtClean="0"/>
              <a:t>using Collective Communication (clustering) – Hadoop with Harp, Spark …..</a:t>
            </a:r>
          </a:p>
          <a:p>
            <a:r>
              <a:rPr lang="en-US" sz="2800" b="1" dirty="0" smtClean="0">
                <a:solidFill>
                  <a:srgbClr val="0070C0"/>
                </a:solidFill>
              </a:rPr>
              <a:t>Map-Communication</a:t>
            </a:r>
            <a:r>
              <a:rPr lang="en-US" sz="2800" b="1" dirty="0" smtClean="0"/>
              <a:t> or Iterative </a:t>
            </a:r>
            <a:r>
              <a:rPr lang="en-US" sz="2800" b="1" dirty="0" err="1" smtClean="0"/>
              <a:t>Giraph</a:t>
            </a:r>
            <a:r>
              <a:rPr lang="en-US" sz="2800" b="1" dirty="0" smtClean="0"/>
              <a:t>: </a:t>
            </a:r>
            <a:r>
              <a:rPr lang="en-US" sz="2800" dirty="0" smtClean="0"/>
              <a:t>(MapReduce) with point-to-point communication (most graph algorithms such as maximum clique, connected component, finding diameter, community detection)</a:t>
            </a:r>
          </a:p>
          <a:p>
            <a:pPr lvl="1"/>
            <a:r>
              <a:rPr lang="en-US" sz="2400" dirty="0" smtClean="0"/>
              <a:t>Vary in difficulty of finding partitioning (classic parallel load balancing)</a:t>
            </a:r>
          </a:p>
          <a:p>
            <a:r>
              <a:rPr lang="en-US" sz="2800" b="1" dirty="0" smtClean="0">
                <a:solidFill>
                  <a:srgbClr val="0070C0"/>
                </a:solidFill>
              </a:rPr>
              <a:t>Large and Shared memory: </a:t>
            </a:r>
            <a:r>
              <a:rPr lang="en-US" sz="2800" b="1" dirty="0" smtClean="0"/>
              <a:t>thread-based </a:t>
            </a:r>
            <a:r>
              <a:rPr lang="en-US" sz="2800" dirty="0"/>
              <a:t>(event driven) graph algorithms (shortest path, </a:t>
            </a:r>
            <a:r>
              <a:rPr lang="en-US" sz="2800" dirty="0" err="1"/>
              <a:t>Betweenness</a:t>
            </a:r>
            <a:r>
              <a:rPr lang="en-US" sz="2800" dirty="0"/>
              <a:t> centrality</a:t>
            </a:r>
            <a:r>
              <a:rPr lang="en-US" sz="2800" dirty="0" smtClean="0"/>
              <a:t>) and Large memory applications</a:t>
            </a:r>
            <a:endParaRPr lang="en-US" sz="2800" dirty="0"/>
          </a:p>
          <a:p>
            <a:pPr lvl="1"/>
            <a:endParaRPr lang="en-US" sz="2400" dirty="0"/>
          </a:p>
        </p:txBody>
      </p:sp>
      <p:sp>
        <p:nvSpPr>
          <p:cNvPr id="4" name="TextBox 3"/>
          <p:cNvSpPr txBox="1"/>
          <p:nvPr/>
        </p:nvSpPr>
        <p:spPr>
          <a:xfrm>
            <a:off x="4074617" y="6392195"/>
            <a:ext cx="4256743" cy="369332"/>
          </a:xfrm>
          <a:prstGeom prst="rect">
            <a:avLst/>
          </a:prstGeom>
          <a:noFill/>
          <a:ln>
            <a:solidFill>
              <a:schemeClr val="tx1"/>
            </a:solidFill>
          </a:ln>
        </p:spPr>
        <p:txBody>
          <a:bodyPr wrap="none" rtlCol="0">
            <a:spAutoFit/>
          </a:bodyPr>
          <a:lstStyle/>
          <a:p>
            <a:r>
              <a:rPr lang="en-US" dirty="0" smtClean="0">
                <a:solidFill>
                  <a:srgbClr val="0070C0"/>
                </a:solidFill>
              </a:rPr>
              <a:t>Ideas like workflow are “orthogonal” to this</a:t>
            </a:r>
            <a:endParaRPr lang="en-US" dirty="0">
              <a:solidFill>
                <a:srgbClr val="0070C0"/>
              </a:solidFill>
            </a:endParaRPr>
          </a:p>
        </p:txBody>
      </p:sp>
    </p:spTree>
    <p:extLst>
      <p:ext uri="{BB962C8B-B14F-4D97-AF65-F5344CB8AC3E}">
        <p14:creationId xmlns:p14="http://schemas.microsoft.com/office/powerpoint/2010/main" val="14712378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67409"/>
          </a:xfrm>
        </p:spPr>
        <p:txBody>
          <a:bodyPr/>
          <a:lstStyle/>
          <a:p>
            <a:r>
              <a:rPr lang="en-US" b="1" dirty="0" smtClean="0"/>
              <a:t>Thank you NSF</a:t>
            </a:r>
            <a:endParaRPr lang="en-US" b="1" dirty="0"/>
          </a:p>
        </p:txBody>
      </p:sp>
      <p:sp>
        <p:nvSpPr>
          <p:cNvPr id="3" name="Content Placeholder 2"/>
          <p:cNvSpPr>
            <a:spLocks noGrp="1"/>
          </p:cNvSpPr>
          <p:nvPr>
            <p:ph idx="1"/>
          </p:nvPr>
        </p:nvSpPr>
        <p:spPr>
          <a:xfrm>
            <a:off x="0" y="765312"/>
            <a:ext cx="9144000" cy="6092687"/>
          </a:xfrm>
        </p:spPr>
        <p:txBody>
          <a:bodyPr>
            <a:normAutofit fontScale="92500"/>
          </a:bodyPr>
          <a:lstStyle/>
          <a:p>
            <a:r>
              <a:rPr lang="en-US" sz="2400" b="1" dirty="0" smtClean="0">
                <a:solidFill>
                  <a:srgbClr val="FF0000"/>
                </a:solidFill>
              </a:rPr>
              <a:t>3 yr. XPS</a:t>
            </a:r>
            <a:r>
              <a:rPr lang="en-US" sz="2400" b="1" dirty="0">
                <a:solidFill>
                  <a:srgbClr val="FF0000"/>
                </a:solidFill>
              </a:rPr>
              <a:t>: FULL: DSD: Collaborative Research: Rapid Prototyping HPC Environment for </a:t>
            </a:r>
            <a:r>
              <a:rPr lang="en-US" sz="2400" b="1" dirty="0" smtClean="0">
                <a:solidFill>
                  <a:srgbClr val="FF0000"/>
                </a:solidFill>
              </a:rPr>
              <a:t> Deep Learning </a:t>
            </a:r>
            <a:r>
              <a:rPr lang="en-US" sz="2400" dirty="0" smtClean="0">
                <a:solidFill>
                  <a:srgbClr val="FF0000"/>
                </a:solidFill>
              </a:rPr>
              <a:t>IU, Tennessee (</a:t>
            </a:r>
            <a:r>
              <a:rPr lang="en-US" sz="2400" dirty="0" err="1" smtClean="0">
                <a:solidFill>
                  <a:srgbClr val="FF0000"/>
                </a:solidFill>
              </a:rPr>
              <a:t>Dongarra</a:t>
            </a:r>
            <a:r>
              <a:rPr lang="en-US" sz="2400" dirty="0" smtClean="0">
                <a:solidFill>
                  <a:srgbClr val="FF0000"/>
                </a:solidFill>
              </a:rPr>
              <a:t>), Stanford (Ng)</a:t>
            </a:r>
          </a:p>
          <a:p>
            <a:r>
              <a:rPr lang="en-US" sz="2400" dirty="0"/>
              <a:t>“Rapid Python Deep Learning Infrastructure” (</a:t>
            </a:r>
            <a:r>
              <a:rPr lang="en-US" sz="2400" b="1" dirty="0"/>
              <a:t>RaPyDLI</a:t>
            </a:r>
            <a:r>
              <a:rPr lang="en-US" sz="2400" dirty="0"/>
              <a:t>) </a:t>
            </a:r>
            <a:r>
              <a:rPr lang="en-US" sz="2400" dirty="0" smtClean="0"/>
              <a:t> Builds optimized Multicore/GPU/Xeon Phi kernels (best exascale dataflow) with Python front end for general deep learning problems with </a:t>
            </a:r>
            <a:r>
              <a:rPr lang="en-US" sz="2400" dirty="0" err="1" smtClean="0"/>
              <a:t>ImageNet</a:t>
            </a:r>
            <a:r>
              <a:rPr lang="en-US" sz="2400" dirty="0" smtClean="0"/>
              <a:t> exemplar. Leverage </a:t>
            </a:r>
            <a:r>
              <a:rPr lang="en-US" sz="2400" dirty="0" err="1" smtClean="0"/>
              <a:t>Caffe</a:t>
            </a:r>
            <a:r>
              <a:rPr lang="en-US" sz="2400" dirty="0" smtClean="0"/>
              <a:t> from UCB.</a:t>
            </a:r>
          </a:p>
          <a:p>
            <a:r>
              <a:rPr lang="en-US" sz="2400" b="1" dirty="0" smtClean="0">
                <a:solidFill>
                  <a:srgbClr val="FF0000"/>
                </a:solidFill>
              </a:rPr>
              <a:t>5 yr. </a:t>
            </a:r>
            <a:r>
              <a:rPr lang="en-US" sz="2400" b="1" dirty="0" err="1" smtClean="0">
                <a:solidFill>
                  <a:srgbClr val="FF0000"/>
                </a:solidFill>
              </a:rPr>
              <a:t>Datanet</a:t>
            </a:r>
            <a:r>
              <a:rPr lang="en-US" sz="2400" b="1" dirty="0" smtClean="0">
                <a:solidFill>
                  <a:srgbClr val="FF0000"/>
                </a:solidFill>
              </a:rPr>
              <a:t>: CIF21 </a:t>
            </a:r>
            <a:r>
              <a:rPr lang="en-US" sz="2400" b="1" dirty="0">
                <a:solidFill>
                  <a:srgbClr val="FF0000"/>
                </a:solidFill>
              </a:rPr>
              <a:t>DIBBs: Middleware and High Performance Analytics Libraries for Scalable Data Science </a:t>
            </a:r>
            <a:r>
              <a:rPr lang="en-US" sz="2400" dirty="0" smtClean="0">
                <a:solidFill>
                  <a:srgbClr val="FF0000"/>
                </a:solidFill>
              </a:rPr>
              <a:t>IU, Rutgers (</a:t>
            </a:r>
            <a:r>
              <a:rPr lang="en-US" sz="2400" dirty="0" err="1" smtClean="0">
                <a:solidFill>
                  <a:srgbClr val="FF0000"/>
                </a:solidFill>
              </a:rPr>
              <a:t>Jha</a:t>
            </a:r>
            <a:r>
              <a:rPr lang="en-US" sz="2400" dirty="0" smtClean="0">
                <a:solidFill>
                  <a:srgbClr val="FF0000"/>
                </a:solidFill>
              </a:rPr>
              <a:t>), Virginia Tech (</a:t>
            </a:r>
            <a:r>
              <a:rPr lang="en-US" sz="2400" dirty="0" err="1" smtClean="0">
                <a:solidFill>
                  <a:srgbClr val="FF0000"/>
                </a:solidFill>
              </a:rPr>
              <a:t>Marathe</a:t>
            </a:r>
            <a:r>
              <a:rPr lang="en-US" sz="2400" dirty="0" smtClean="0">
                <a:solidFill>
                  <a:srgbClr val="FF0000"/>
                </a:solidFill>
              </a:rPr>
              <a:t>), Kansas (</a:t>
            </a:r>
            <a:r>
              <a:rPr lang="en-US" sz="2400" dirty="0" err="1" smtClean="0">
                <a:solidFill>
                  <a:srgbClr val="FF0000"/>
                </a:solidFill>
              </a:rPr>
              <a:t>CReSIS</a:t>
            </a:r>
            <a:r>
              <a:rPr lang="en-US" sz="2400" dirty="0" smtClean="0">
                <a:solidFill>
                  <a:srgbClr val="FF0000"/>
                </a:solidFill>
              </a:rPr>
              <a:t>), Emory (Wang), Arizona(Cheatham), </a:t>
            </a:r>
            <a:r>
              <a:rPr lang="en-US" sz="2400" dirty="0">
                <a:solidFill>
                  <a:srgbClr val="FF0000"/>
                </a:solidFill>
              </a:rPr>
              <a:t>Utah(</a:t>
            </a:r>
            <a:r>
              <a:rPr lang="en-US" sz="2400" dirty="0" err="1">
                <a:solidFill>
                  <a:srgbClr val="FF0000"/>
                </a:solidFill>
              </a:rPr>
              <a:t>Beckstein</a:t>
            </a:r>
            <a:r>
              <a:rPr lang="en-US" sz="2400" dirty="0">
                <a:solidFill>
                  <a:srgbClr val="FF0000"/>
                </a:solidFill>
              </a:rPr>
              <a:t>)</a:t>
            </a:r>
            <a:endParaRPr lang="en-US" sz="2400" dirty="0" smtClean="0">
              <a:solidFill>
                <a:srgbClr val="FF0000"/>
              </a:solidFill>
            </a:endParaRPr>
          </a:p>
          <a:p>
            <a:r>
              <a:rPr lang="en-US" sz="2400" b="1" dirty="0" smtClean="0"/>
              <a:t>HPC-ABDS: </a:t>
            </a:r>
            <a:r>
              <a:rPr lang="en-US" sz="2400" dirty="0" smtClean="0"/>
              <a:t>Cloud-HPC </a:t>
            </a:r>
            <a:r>
              <a:rPr lang="en-US" sz="2400" dirty="0"/>
              <a:t>interoperable </a:t>
            </a:r>
            <a:r>
              <a:rPr lang="en-US" sz="2400" dirty="0" smtClean="0"/>
              <a:t>software  </a:t>
            </a:r>
            <a:r>
              <a:rPr lang="en-US" sz="2400" dirty="0"/>
              <a:t>performance of HPC (High Performance Computing) and the rich functionality of the commodity Apache Big Data Stack</a:t>
            </a:r>
            <a:r>
              <a:rPr lang="en-US" sz="2400" dirty="0" smtClean="0"/>
              <a:t>.</a:t>
            </a:r>
          </a:p>
          <a:p>
            <a:r>
              <a:rPr lang="en-US" sz="2400" b="1" dirty="0"/>
              <a:t>SPIDAL (Scalable Parallel Interoperable Data Analytics </a:t>
            </a:r>
            <a:r>
              <a:rPr lang="en-US" sz="2400" b="1" dirty="0" smtClean="0"/>
              <a:t>Library): </a:t>
            </a:r>
            <a:r>
              <a:rPr lang="en-US" sz="2400" dirty="0" smtClean="0"/>
              <a:t>Scalable Analytics for </a:t>
            </a:r>
            <a:r>
              <a:rPr lang="en-US" sz="2400" dirty="0" err="1"/>
              <a:t>Biomolecular</a:t>
            </a:r>
            <a:r>
              <a:rPr lang="en-US" sz="2400" dirty="0"/>
              <a:t> Simulations, Network and Computational Social Science, Epidemiology, Computer Vision, Spatial Geographical Information Systems, Remote Sensing for Polar Science and Pathology Informatics.</a:t>
            </a:r>
          </a:p>
          <a:p>
            <a:endParaRPr lang="en-US" sz="2400" dirty="0"/>
          </a:p>
        </p:txBody>
      </p:sp>
    </p:spTree>
    <p:extLst>
      <p:ext uri="{BB962C8B-B14F-4D97-AF65-F5344CB8AC3E}">
        <p14:creationId xmlns:p14="http://schemas.microsoft.com/office/powerpoint/2010/main" val="38867921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22288" y="1835150"/>
            <a:ext cx="7772400" cy="1362075"/>
          </a:xfrm>
        </p:spPr>
        <p:txBody>
          <a:bodyPr/>
          <a:lstStyle/>
          <a:p>
            <a:pPr algn="ctr"/>
            <a:r>
              <a:rPr lang="en-US" dirty="0" smtClean="0"/>
              <a:t>SPIDAL Example</a:t>
            </a:r>
            <a:br>
              <a:rPr lang="en-US" dirty="0" smtClean="0"/>
            </a:br>
            <a:endParaRPr lang="en-US" dirty="0"/>
          </a:p>
        </p:txBody>
      </p:sp>
      <p:sp>
        <p:nvSpPr>
          <p:cNvPr id="2" name="Text Placeholder 1"/>
          <p:cNvSpPr>
            <a:spLocks noGrp="1"/>
          </p:cNvSpPr>
          <p:nvPr>
            <p:ph type="body" idx="1"/>
          </p:nvPr>
        </p:nvSpPr>
        <p:spPr/>
        <p:txBody>
          <a:bodyPr>
            <a:normAutofit/>
          </a:bodyPr>
          <a:lstStyle/>
          <a:p>
            <a:pPr algn="ctr"/>
            <a:r>
              <a:rPr lang="en-US" sz="2800" dirty="0" smtClean="0">
                <a:solidFill>
                  <a:schemeClr val="tx1"/>
                </a:solidFill>
              </a:rPr>
              <a:t>Clustering</a:t>
            </a:r>
          </a:p>
          <a:p>
            <a:pPr algn="ctr"/>
            <a:r>
              <a:rPr lang="en-US" sz="2800" dirty="0" smtClean="0">
                <a:solidFill>
                  <a:schemeClr val="tx1"/>
                </a:solidFill>
              </a:rPr>
              <a:t>MDS</a:t>
            </a:r>
            <a:endParaRPr lang="en-US" sz="2800" dirty="0">
              <a:solidFill>
                <a:schemeClr val="tx1"/>
              </a:solidFill>
            </a:endParaRPr>
          </a:p>
        </p:txBody>
      </p:sp>
    </p:spTree>
    <p:extLst>
      <p:ext uri="{BB962C8B-B14F-4D97-AF65-F5344CB8AC3E}">
        <p14:creationId xmlns:p14="http://schemas.microsoft.com/office/powerpoint/2010/main" val="5346490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6678"/>
            <a:ext cx="9144000" cy="5421322"/>
          </a:xfrm>
          <a:prstGeom prst="rect">
            <a:avLst/>
          </a:prstGeom>
        </p:spPr>
      </p:pic>
    </p:spTree>
    <p:extLst>
      <p:ext uri="{BB962C8B-B14F-4D97-AF65-F5344CB8AC3E}">
        <p14:creationId xmlns:p14="http://schemas.microsoft.com/office/powerpoint/2010/main" val="9875782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smtClean="0"/>
              <a:t>Applications</a:t>
            </a:r>
            <a:endParaRPr lang="en-US" b="1" dirty="0"/>
          </a:p>
        </p:txBody>
      </p:sp>
    </p:spTree>
    <p:extLst>
      <p:ext uri="{BB962C8B-B14F-4D97-AF65-F5344CB8AC3E}">
        <p14:creationId xmlns:p14="http://schemas.microsoft.com/office/powerpoint/2010/main" val="27618758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8917" y="112109"/>
            <a:ext cx="7389845" cy="734029"/>
          </a:xfrm>
        </p:spPr>
        <p:txBody>
          <a:bodyPr>
            <a:noAutofit/>
          </a:bodyPr>
          <a:lstStyle/>
          <a:p>
            <a:r>
              <a:rPr lang="en-US" sz="3200" b="1" dirty="0" smtClean="0"/>
              <a:t>17:</a:t>
            </a:r>
            <a:r>
              <a:rPr lang="en-US" sz="3200" b="1" dirty="0"/>
              <a:t>Pathology Imaging</a:t>
            </a:r>
            <a:r>
              <a:rPr lang="en-US" sz="3200" b="1" dirty="0" smtClean="0"/>
              <a:t>/ Digital Pathology I</a:t>
            </a:r>
            <a:endParaRPr lang="en-US" sz="3200" b="1" dirty="0"/>
          </a:p>
        </p:txBody>
      </p:sp>
      <p:sp>
        <p:nvSpPr>
          <p:cNvPr id="3" name="Content Placeholder 2"/>
          <p:cNvSpPr>
            <a:spLocks noGrp="1"/>
          </p:cNvSpPr>
          <p:nvPr>
            <p:ph idx="1"/>
          </p:nvPr>
        </p:nvSpPr>
        <p:spPr>
          <a:xfrm>
            <a:off x="95250" y="944962"/>
            <a:ext cx="9048750" cy="2466659"/>
          </a:xfrm>
        </p:spPr>
        <p:txBody>
          <a:bodyPr>
            <a:normAutofit/>
          </a:bodyPr>
          <a:lstStyle/>
          <a:p>
            <a:r>
              <a:rPr lang="en-US" sz="2000" b="1" dirty="0">
                <a:solidFill>
                  <a:srgbClr val="FF0000"/>
                </a:solidFill>
              </a:rPr>
              <a:t>Application:</a:t>
            </a:r>
            <a:r>
              <a:rPr lang="en-US" sz="2000" dirty="0"/>
              <a:t> Digital pathology imaging is an emerging field where examination of high resolution images of tissue specimens enables novel and more effective ways for disease diagnosis. Pathology image analysis segments massive (millions per image) spatial objects such as nuclei and blood vessels, represented with their boundaries, along with many extracted image features from these objects. The derived information is used for many complex queries and analytics to support biomedical research and clinical diagnosis. </a:t>
            </a:r>
            <a:endParaRPr lang="en-US" sz="2000" dirty="0" smtClean="0"/>
          </a:p>
        </p:txBody>
      </p:sp>
      <p:sp>
        <p:nvSpPr>
          <p:cNvPr id="5" name="Slide Number Placeholder 4"/>
          <p:cNvSpPr>
            <a:spLocks noGrp="1"/>
          </p:cNvSpPr>
          <p:nvPr>
            <p:ph type="sldNum" sz="quarter" idx="12"/>
          </p:nvPr>
        </p:nvSpPr>
        <p:spPr/>
        <p:txBody>
          <a:bodyPr/>
          <a:lstStyle/>
          <a:p>
            <a:fld id="{C4B85148-DB98-4269-ACE6-2DF49F9918C9}" type="slidenum">
              <a:rPr lang="en-US" smtClean="0"/>
              <a:pPr/>
              <a:t>23</a:t>
            </a:fld>
            <a:endParaRPr lang="en-US" dirty="0"/>
          </a:p>
        </p:txBody>
      </p:sp>
      <p:sp>
        <p:nvSpPr>
          <p:cNvPr id="7" name="Rounded Rectangle 6"/>
          <p:cNvSpPr/>
          <p:nvPr/>
        </p:nvSpPr>
        <p:spPr>
          <a:xfrm>
            <a:off x="0" y="131049"/>
            <a:ext cx="1648917"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Healthcare</a:t>
            </a:r>
          </a:p>
          <a:p>
            <a:pPr algn="ctr"/>
            <a:r>
              <a:rPr lang="en-US" b="1" dirty="0" smtClean="0">
                <a:solidFill>
                  <a:schemeClr val="tx1"/>
                </a:solidFill>
              </a:rPr>
              <a:t>Life Sciences</a:t>
            </a:r>
            <a:endParaRPr lang="en-US" b="1" dirty="0">
              <a:solidFill>
                <a:schemeClr val="tx1"/>
              </a:solidFill>
            </a:endParaRPr>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539644" y="3489110"/>
            <a:ext cx="7555046" cy="2966872"/>
          </a:xfrm>
          <a:prstGeom prst="rect">
            <a:avLst/>
          </a:prstGeom>
          <a:noFill/>
        </p:spPr>
      </p:pic>
      <p:sp>
        <p:nvSpPr>
          <p:cNvPr id="9" name="Rectangle 8"/>
          <p:cNvSpPr/>
          <p:nvPr/>
        </p:nvSpPr>
        <p:spPr>
          <a:xfrm>
            <a:off x="539644" y="6434994"/>
            <a:ext cx="3010990" cy="369332"/>
          </a:xfrm>
          <a:prstGeom prst="rect">
            <a:avLst/>
          </a:prstGeom>
          <a:solidFill>
            <a:schemeClr val="bg2">
              <a:lumMod val="60000"/>
              <a:lumOff val="40000"/>
            </a:schemeClr>
          </a:solidFill>
        </p:spPr>
        <p:txBody>
          <a:bodyPr wrap="square">
            <a:spAutoFit/>
          </a:bodyPr>
          <a:lstStyle/>
          <a:p>
            <a:r>
              <a:rPr lang="en-US" dirty="0">
                <a:solidFill>
                  <a:srgbClr val="006BB5"/>
                </a:solidFill>
              </a:rPr>
              <a:t>MR, </a:t>
            </a:r>
            <a:r>
              <a:rPr lang="en-US" dirty="0" err="1">
                <a:solidFill>
                  <a:srgbClr val="006BB5"/>
                </a:solidFill>
              </a:rPr>
              <a:t>MRIter</a:t>
            </a:r>
            <a:r>
              <a:rPr lang="en-US" dirty="0">
                <a:solidFill>
                  <a:srgbClr val="006BB5"/>
                </a:solidFill>
              </a:rPr>
              <a:t>, PP, Classification</a:t>
            </a:r>
          </a:p>
        </p:txBody>
      </p:sp>
      <p:sp>
        <p:nvSpPr>
          <p:cNvPr id="10" name="Rectangle 9"/>
          <p:cNvSpPr/>
          <p:nvPr/>
        </p:nvSpPr>
        <p:spPr>
          <a:xfrm>
            <a:off x="4795178" y="6429631"/>
            <a:ext cx="2512166" cy="369332"/>
          </a:xfrm>
          <a:prstGeom prst="rect">
            <a:avLst/>
          </a:prstGeom>
          <a:solidFill>
            <a:schemeClr val="bg2">
              <a:lumMod val="60000"/>
              <a:lumOff val="40000"/>
            </a:schemeClr>
          </a:solidFill>
        </p:spPr>
        <p:txBody>
          <a:bodyPr wrap="square">
            <a:spAutoFit/>
          </a:bodyPr>
          <a:lstStyle/>
          <a:p>
            <a:r>
              <a:rPr lang="en-US" dirty="0" smtClean="0">
                <a:solidFill>
                  <a:srgbClr val="7030A0"/>
                </a:solidFill>
              </a:rPr>
              <a:t>Parallelism </a:t>
            </a:r>
            <a:r>
              <a:rPr lang="en-US" dirty="0">
                <a:solidFill>
                  <a:srgbClr val="7030A0"/>
                </a:solidFill>
              </a:rPr>
              <a:t>over </a:t>
            </a:r>
            <a:r>
              <a:rPr lang="en-US" dirty="0" smtClean="0">
                <a:solidFill>
                  <a:srgbClr val="7030A0"/>
                </a:solidFill>
              </a:rPr>
              <a:t>Images</a:t>
            </a:r>
            <a:endParaRPr lang="en-US" dirty="0">
              <a:solidFill>
                <a:srgbClr val="7030A0"/>
              </a:solidFill>
            </a:endParaRPr>
          </a:p>
        </p:txBody>
      </p:sp>
      <p:sp>
        <p:nvSpPr>
          <p:cNvPr id="11" name="Rectangle 10"/>
          <p:cNvSpPr/>
          <p:nvPr/>
        </p:nvSpPr>
        <p:spPr>
          <a:xfrm>
            <a:off x="3550634" y="6429631"/>
            <a:ext cx="1244544" cy="369332"/>
          </a:xfrm>
          <a:prstGeom prst="rect">
            <a:avLst/>
          </a:prstGeom>
          <a:solidFill>
            <a:schemeClr val="bg2">
              <a:lumMod val="60000"/>
              <a:lumOff val="40000"/>
            </a:schemeClr>
          </a:solidFill>
        </p:spPr>
        <p:txBody>
          <a:bodyPr wrap="squar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8582688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3" y="118644"/>
            <a:ext cx="8229600" cy="633654"/>
          </a:xfrm>
        </p:spPr>
        <p:txBody>
          <a:bodyPr>
            <a:noAutofit/>
          </a:bodyPr>
          <a:lstStyle/>
          <a:p>
            <a:r>
              <a:rPr lang="en-US" sz="3200" b="1" dirty="0" smtClean="0"/>
              <a:t>17:</a:t>
            </a:r>
            <a:r>
              <a:rPr lang="en-US" sz="3200" b="1" dirty="0"/>
              <a:t>Pathology Imaging</a:t>
            </a:r>
            <a:r>
              <a:rPr lang="en-US" sz="3200" b="1" dirty="0" smtClean="0"/>
              <a:t>/ Digital Pathology II</a:t>
            </a:r>
            <a:endParaRPr lang="en-US" sz="3200" b="1" dirty="0"/>
          </a:p>
        </p:txBody>
      </p:sp>
      <p:sp>
        <p:nvSpPr>
          <p:cNvPr id="3" name="Content Placeholder 2"/>
          <p:cNvSpPr>
            <a:spLocks noGrp="1"/>
          </p:cNvSpPr>
          <p:nvPr>
            <p:ph idx="1"/>
          </p:nvPr>
        </p:nvSpPr>
        <p:spPr>
          <a:xfrm>
            <a:off x="-78922" y="838391"/>
            <a:ext cx="9222921" cy="1512247"/>
          </a:xfrm>
        </p:spPr>
        <p:txBody>
          <a:bodyPr>
            <a:noAutofit/>
          </a:bodyPr>
          <a:lstStyle/>
          <a:p>
            <a:r>
              <a:rPr lang="en-US" sz="2000" b="1" dirty="0" smtClean="0">
                <a:solidFill>
                  <a:srgbClr val="FF0000"/>
                </a:solidFill>
              </a:rPr>
              <a:t>Current </a:t>
            </a:r>
            <a:r>
              <a:rPr lang="en-US" sz="2000" b="1" dirty="0">
                <a:solidFill>
                  <a:srgbClr val="FF0000"/>
                </a:solidFill>
              </a:rPr>
              <a:t>Approach:</a:t>
            </a:r>
            <a:r>
              <a:rPr lang="en-US" sz="2000" dirty="0"/>
              <a:t> 1GB raw image data + 1.5GB analytical results per 2D image. MPI for image analysis; MapReduce + Hive with spatial extension on supercomputers and clouds. GPU’s used effectively. Figure </a:t>
            </a:r>
            <a:r>
              <a:rPr lang="en-US" sz="2000" dirty="0" smtClean="0"/>
              <a:t>below shows the </a:t>
            </a:r>
            <a:r>
              <a:rPr lang="en-US" sz="2000" dirty="0"/>
              <a:t>architecture of Hadoop-GIS, a spatial data warehousing system over MapReduce to support spatial analytics for analytical pathology imaging</a:t>
            </a:r>
            <a:r>
              <a:rPr lang="en-US" sz="2000" dirty="0" smtClean="0"/>
              <a:t>.</a:t>
            </a:r>
          </a:p>
        </p:txBody>
      </p:sp>
      <p:sp>
        <p:nvSpPr>
          <p:cNvPr id="5" name="Slide Number Placeholder 4"/>
          <p:cNvSpPr>
            <a:spLocks noGrp="1"/>
          </p:cNvSpPr>
          <p:nvPr>
            <p:ph type="sldNum" sz="quarter" idx="12"/>
          </p:nvPr>
        </p:nvSpPr>
        <p:spPr/>
        <p:txBody>
          <a:bodyPr/>
          <a:lstStyle/>
          <a:p>
            <a:fld id="{C4B85148-DB98-4269-ACE6-2DF49F9918C9}" type="slidenum">
              <a:rPr lang="en-US" smtClean="0"/>
              <a:pPr/>
              <a:t>24</a:t>
            </a:fld>
            <a:endParaRPr lang="en-US" dirty="0"/>
          </a:p>
        </p:txBody>
      </p:sp>
      <p:sp>
        <p:nvSpPr>
          <p:cNvPr id="7" name="Rounded Rectangle 6"/>
          <p:cNvSpPr/>
          <p:nvPr/>
        </p:nvSpPr>
        <p:spPr>
          <a:xfrm>
            <a:off x="0" y="59920"/>
            <a:ext cx="1648917"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Healthcare</a:t>
            </a:r>
          </a:p>
          <a:p>
            <a:pPr algn="ctr"/>
            <a:r>
              <a:rPr lang="en-US" b="1" dirty="0" smtClean="0">
                <a:solidFill>
                  <a:schemeClr val="tx1"/>
                </a:solidFill>
              </a:rPr>
              <a:t>Life Sciences</a:t>
            </a:r>
            <a:endParaRPr lang="en-US" b="1" dirty="0">
              <a:solidFill>
                <a:schemeClr val="tx1"/>
              </a:solidFill>
            </a:endParaRP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3473749" y="2350638"/>
            <a:ext cx="5591330" cy="3682546"/>
          </a:xfrm>
          <a:prstGeom prst="rect">
            <a:avLst/>
          </a:prstGeom>
          <a:noFill/>
        </p:spPr>
      </p:pic>
      <p:sp>
        <p:nvSpPr>
          <p:cNvPr id="8" name="Content Placeholder 2"/>
          <p:cNvSpPr txBox="1">
            <a:spLocks/>
          </p:cNvSpPr>
          <p:nvPr/>
        </p:nvSpPr>
        <p:spPr>
          <a:xfrm>
            <a:off x="0" y="2550353"/>
            <a:ext cx="3610947" cy="3161165"/>
          </a:xfrm>
          <a:prstGeom prst="rect">
            <a:avLst/>
          </a:prstGeom>
        </p:spPr>
        <p:txBody>
          <a:bodyPr vert="horz" lIns="0" tIns="0" rIns="0" bIns="0" rtlCol="0">
            <a:noAutofit/>
          </a:bodyPr>
          <a:lstStyle>
            <a:lvl1pPr marL="231775" indent="-231775" algn="l" defTabSz="914400" rtl="0" eaLnBrk="1" latinLnBrk="0" hangingPunct="1">
              <a:spcBef>
                <a:spcPct val="20000"/>
              </a:spcBef>
              <a:buClr>
                <a:schemeClr val="tx2"/>
              </a:buClr>
              <a:buFont typeface="Arial"/>
              <a:buChar char="•"/>
              <a:defRPr lang="en-US" sz="2200" kern="1200">
                <a:solidFill>
                  <a:schemeClr val="tx1"/>
                </a:solidFill>
                <a:latin typeface="Franklin Gothic Medium" pitchFamily="34" charset="0"/>
                <a:ea typeface="+mn-ea"/>
                <a:cs typeface="Arial" pitchFamily="34" charset="0"/>
              </a:defRPr>
            </a:lvl1pPr>
            <a:lvl2pPr marL="571500" indent="-228600" algn="l" defTabSz="914400" rtl="0" eaLnBrk="1" latinLnBrk="0" hangingPunct="1">
              <a:spcBef>
                <a:spcPct val="20000"/>
              </a:spcBef>
              <a:buClr>
                <a:schemeClr val="bg1">
                  <a:lumMod val="65000"/>
                </a:schemeClr>
              </a:buClr>
              <a:buFont typeface="Arial" pitchFamily="34" charset="0"/>
              <a:buChar char="–"/>
              <a:defRPr sz="2000" kern="1200">
                <a:solidFill>
                  <a:schemeClr val="tx1"/>
                </a:solidFill>
                <a:latin typeface="Franklin Gothic Medium" pitchFamily="34" charset="0"/>
                <a:ea typeface="+mn-ea"/>
                <a:cs typeface="Arial" pitchFamily="34" charset="0"/>
              </a:defRPr>
            </a:lvl2pPr>
            <a:lvl3pPr marL="914400" indent="-171450" algn="l" defTabSz="914400" rtl="0" eaLnBrk="1" latinLnBrk="0" hangingPunct="1">
              <a:spcBef>
                <a:spcPct val="20000"/>
              </a:spcBef>
              <a:buClr>
                <a:schemeClr val="tx2">
                  <a:lumMod val="40000"/>
                  <a:lumOff val="60000"/>
                </a:schemeClr>
              </a:buClr>
              <a:buSzPct val="80000"/>
              <a:buFont typeface="Arial"/>
              <a:buChar char="•"/>
              <a:tabLst/>
              <a:defRPr sz="1800" kern="1200">
                <a:solidFill>
                  <a:schemeClr val="tx1"/>
                </a:solidFill>
                <a:latin typeface="Franklin Gothic Medium" pitchFamily="34" charset="0"/>
                <a:ea typeface="+mn-ea"/>
                <a:cs typeface="Arial" pitchFamily="34" charset="0"/>
              </a:defRPr>
            </a:lvl3pPr>
            <a:lvl4pPr marL="1200150" indent="-171450" algn="l" defTabSz="914400" rtl="0" eaLnBrk="1" latinLnBrk="0" hangingPunct="1">
              <a:spcBef>
                <a:spcPct val="20000"/>
              </a:spcBef>
              <a:buClr>
                <a:schemeClr val="bg1">
                  <a:lumMod val="75000"/>
                </a:schemeClr>
              </a:buClr>
              <a:buFont typeface="Arial" pitchFamily="34" charset="0"/>
              <a:buChar char="–"/>
              <a:defRPr sz="1600" kern="1200">
                <a:solidFill>
                  <a:schemeClr val="tx1"/>
                </a:solidFill>
                <a:latin typeface="Franklin Gothic Medium"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dirty="0" smtClean="0">
                <a:solidFill>
                  <a:srgbClr val="FF0000"/>
                </a:solidFill>
              </a:rPr>
              <a:t>Futures:</a:t>
            </a:r>
            <a:r>
              <a:rPr lang="en-US" sz="1600" dirty="0" smtClean="0"/>
              <a:t> Recently, 3D pathology imaging is made possible through 3D laser technologies or serially sectioning hundreds of tissue sections onto slides and scanning them into digital images. Segmenting 3D </a:t>
            </a:r>
            <a:r>
              <a:rPr lang="en-US" sz="1600" dirty="0" err="1" smtClean="0"/>
              <a:t>microanatomic</a:t>
            </a:r>
            <a:r>
              <a:rPr lang="en-US" sz="1600" dirty="0" smtClean="0"/>
              <a:t> objects from registered serial images could produce tens of millions of 3D objects from a single image. This provides a deep “map” of human tissues for next generation diagnosis. 1TB raw image data + 1TB analytical results per 3D image and 1PB data per moderated hospital per year.</a:t>
            </a:r>
            <a:endParaRPr lang="en-US" sz="1600" dirty="0"/>
          </a:p>
        </p:txBody>
      </p:sp>
      <p:sp>
        <p:nvSpPr>
          <p:cNvPr id="4" name="TextBox 3"/>
          <p:cNvSpPr txBox="1"/>
          <p:nvPr/>
        </p:nvSpPr>
        <p:spPr>
          <a:xfrm>
            <a:off x="1923331" y="6033184"/>
            <a:ext cx="7046498" cy="646331"/>
          </a:xfrm>
          <a:prstGeom prst="rect">
            <a:avLst/>
          </a:prstGeom>
          <a:noFill/>
          <a:ln>
            <a:solidFill>
              <a:schemeClr val="tx1"/>
            </a:solidFill>
          </a:ln>
        </p:spPr>
        <p:txBody>
          <a:bodyPr wrap="square" rtlCol="0">
            <a:spAutoFit/>
          </a:bodyPr>
          <a:lstStyle/>
          <a:p>
            <a:r>
              <a:rPr lang="en-US" dirty="0"/>
              <a:t>Architecture of Hadoop-GIS, a spatial data warehousing system over MapReduce to support spatial analytics for analytical pathology imaging</a:t>
            </a:r>
          </a:p>
        </p:txBody>
      </p:sp>
    </p:spTree>
    <p:extLst>
      <p:ext uri="{BB962C8B-B14F-4D97-AF65-F5344CB8AC3E}">
        <p14:creationId xmlns:p14="http://schemas.microsoft.com/office/powerpoint/2010/main" val="28179267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92" y="-36837"/>
            <a:ext cx="8229600" cy="877276"/>
          </a:xfrm>
        </p:spPr>
        <p:txBody>
          <a:bodyPr>
            <a:normAutofit/>
          </a:bodyPr>
          <a:lstStyle/>
          <a:p>
            <a:r>
              <a:rPr lang="en-US" sz="4800" b="1" dirty="0" smtClean="0"/>
              <a:t>26: Large-scale </a:t>
            </a:r>
            <a:r>
              <a:rPr lang="en-US" sz="4800" b="1" dirty="0"/>
              <a:t>Deep Learning</a:t>
            </a:r>
          </a:p>
        </p:txBody>
      </p:sp>
      <p:sp>
        <p:nvSpPr>
          <p:cNvPr id="3" name="Content Placeholder 2"/>
          <p:cNvSpPr>
            <a:spLocks noGrp="1"/>
          </p:cNvSpPr>
          <p:nvPr>
            <p:ph idx="1"/>
          </p:nvPr>
        </p:nvSpPr>
        <p:spPr>
          <a:xfrm>
            <a:off x="0" y="704827"/>
            <a:ext cx="9048750" cy="2533838"/>
          </a:xfrm>
        </p:spPr>
        <p:txBody>
          <a:bodyPr>
            <a:noAutofit/>
          </a:bodyPr>
          <a:lstStyle/>
          <a:p>
            <a:r>
              <a:rPr lang="en-US" sz="1700" b="1" dirty="0">
                <a:solidFill>
                  <a:srgbClr val="FF0000"/>
                </a:solidFill>
              </a:rPr>
              <a:t>Application: </a:t>
            </a:r>
            <a:r>
              <a:rPr lang="en-US" sz="1700" dirty="0" smtClean="0"/>
              <a:t>Large </a:t>
            </a:r>
            <a:r>
              <a:rPr lang="en-US" sz="1700" dirty="0"/>
              <a:t>models (e.g., neural networks with more neurons and connections) combined with large datasets are increasingly the top performers in benchmark tasks for vision, speech, and Natural Language Processing. One needs to train a deep neural network from a large (&gt;&gt;1TB) corpus of data (typically imagery, video, audio, or text).  Such training procedures often require customization of the neural network architecture, learning criteria, and dataset pre-processing.  In addition to the computational expense demanded by the learning algorithms, the need for rapid prototyping and ease of development is extremely high</a:t>
            </a:r>
            <a:r>
              <a:rPr lang="en-US" sz="1700" dirty="0" smtClean="0"/>
              <a:t>.</a:t>
            </a:r>
          </a:p>
          <a:p>
            <a:r>
              <a:rPr lang="en-US" sz="1700" b="1" dirty="0" smtClean="0">
                <a:solidFill>
                  <a:srgbClr val="FF0000"/>
                </a:solidFill>
              </a:rPr>
              <a:t>Current </a:t>
            </a:r>
            <a:r>
              <a:rPr lang="en-US" sz="1700" b="1" dirty="0">
                <a:solidFill>
                  <a:srgbClr val="FF0000"/>
                </a:solidFill>
              </a:rPr>
              <a:t>Approach: </a:t>
            </a:r>
            <a:r>
              <a:rPr lang="en-US" sz="1700" dirty="0"/>
              <a:t>The</a:t>
            </a:r>
            <a:r>
              <a:rPr lang="en-US" sz="1700" b="1" dirty="0"/>
              <a:t> </a:t>
            </a:r>
            <a:r>
              <a:rPr lang="en-US" sz="1700" dirty="0"/>
              <a:t>largest applications so far are to image recognition and scientific studies of unsupervised learning with 10 million images and up to 11 billion parameters on a 64 GPU HPC Infiniband cluster. Both supervised (using existing classified images) and unsupervised </a:t>
            </a:r>
            <a:r>
              <a:rPr lang="en-US" sz="1700" dirty="0" smtClean="0"/>
              <a:t>applications</a:t>
            </a:r>
            <a:endParaRPr lang="en-US" sz="1700" b="1" dirty="0" smtClean="0">
              <a:solidFill>
                <a:srgbClr val="FF0000"/>
              </a:solidFill>
            </a:endParaRPr>
          </a:p>
        </p:txBody>
      </p:sp>
      <p:sp>
        <p:nvSpPr>
          <p:cNvPr id="5" name="Slide Number Placeholder 4"/>
          <p:cNvSpPr>
            <a:spLocks noGrp="1"/>
          </p:cNvSpPr>
          <p:nvPr>
            <p:ph type="sldNum" sz="quarter" idx="12"/>
          </p:nvPr>
        </p:nvSpPr>
        <p:spPr/>
        <p:txBody>
          <a:bodyPr/>
          <a:lstStyle/>
          <a:p>
            <a:fld id="{C4B85148-DB98-4269-ACE6-2DF49F9918C9}" type="slidenum">
              <a:rPr lang="en-US" smtClean="0">
                <a:solidFill>
                  <a:prstClr val="black"/>
                </a:solidFill>
              </a:rPr>
              <a:pPr/>
              <a:t>25</a:t>
            </a:fld>
            <a:endParaRPr lang="en-US" dirty="0">
              <a:solidFill>
                <a:prstClr val="black"/>
              </a:solidFill>
            </a:endParaRPr>
          </a:p>
        </p:txBody>
      </p:sp>
      <p:sp>
        <p:nvSpPr>
          <p:cNvPr id="7" name="Rounded Rectangle 6"/>
          <p:cNvSpPr/>
          <p:nvPr/>
        </p:nvSpPr>
        <p:spPr>
          <a:xfrm>
            <a:off x="5250356" y="5746468"/>
            <a:ext cx="3772874"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400"/>
            <a:r>
              <a:rPr lang="en-US" b="1" dirty="0" smtClean="0">
                <a:solidFill>
                  <a:prstClr val="black"/>
                </a:solidFill>
              </a:rPr>
              <a:t>Deep Learning, Social Networking </a:t>
            </a:r>
            <a:br>
              <a:rPr lang="en-US" b="1" dirty="0" smtClean="0">
                <a:solidFill>
                  <a:prstClr val="black"/>
                </a:solidFill>
              </a:rPr>
            </a:br>
            <a:r>
              <a:rPr lang="en-US" b="1" dirty="0" smtClean="0">
                <a:solidFill>
                  <a:prstClr val="black"/>
                </a:solidFill>
              </a:rPr>
              <a:t>GML, EGO, </a:t>
            </a:r>
            <a:r>
              <a:rPr lang="en-US" b="1" dirty="0" err="1" smtClean="0">
                <a:solidFill>
                  <a:prstClr val="black"/>
                </a:solidFill>
              </a:rPr>
              <a:t>MRIter</a:t>
            </a:r>
            <a:r>
              <a:rPr lang="en-US" b="1" dirty="0" smtClean="0">
                <a:solidFill>
                  <a:prstClr val="black"/>
                </a:solidFill>
              </a:rPr>
              <a:t>, Classify</a:t>
            </a:r>
            <a:endParaRPr lang="en-US" b="1" dirty="0">
              <a:solidFill>
                <a:prstClr val="black"/>
              </a:solidFill>
            </a:endParaRPr>
          </a:p>
        </p:txBody>
      </p:sp>
      <p:sp>
        <p:nvSpPr>
          <p:cNvPr id="9" name="Content Placeholder 2"/>
          <p:cNvSpPr txBox="1">
            <a:spLocks/>
          </p:cNvSpPr>
          <p:nvPr/>
        </p:nvSpPr>
        <p:spPr>
          <a:xfrm>
            <a:off x="25052" y="3704210"/>
            <a:ext cx="5225304" cy="2533838"/>
          </a:xfrm>
          <a:prstGeom prst="rect">
            <a:avLst/>
          </a:prstGeom>
        </p:spPr>
        <p:txBody>
          <a:bodyPr vert="horz" lIns="0" tIns="0" rIns="0" bIns="0" rtlCol="0">
            <a:noAutofit/>
          </a:bodyPr>
          <a:lstStyle>
            <a:lvl1pPr marL="231775" indent="-231775" algn="l" defTabSz="914400" rtl="0" eaLnBrk="1" latinLnBrk="0" hangingPunct="1">
              <a:spcBef>
                <a:spcPct val="20000"/>
              </a:spcBef>
              <a:buClr>
                <a:schemeClr val="tx2"/>
              </a:buClr>
              <a:buFont typeface="Arial"/>
              <a:buChar char="•"/>
              <a:defRPr lang="en-US" sz="2200" kern="1200">
                <a:solidFill>
                  <a:schemeClr val="tx1"/>
                </a:solidFill>
                <a:latin typeface="Franklin Gothic Medium" pitchFamily="34" charset="0"/>
                <a:ea typeface="+mn-ea"/>
                <a:cs typeface="Arial" pitchFamily="34" charset="0"/>
              </a:defRPr>
            </a:lvl1pPr>
            <a:lvl2pPr marL="571500" indent="-228600" algn="l" defTabSz="914400" rtl="0" eaLnBrk="1" latinLnBrk="0" hangingPunct="1">
              <a:spcBef>
                <a:spcPct val="20000"/>
              </a:spcBef>
              <a:buClr>
                <a:schemeClr val="bg1">
                  <a:lumMod val="65000"/>
                </a:schemeClr>
              </a:buClr>
              <a:buFont typeface="Arial" pitchFamily="34" charset="0"/>
              <a:buChar char="–"/>
              <a:defRPr sz="2000" kern="1200">
                <a:solidFill>
                  <a:schemeClr val="tx1"/>
                </a:solidFill>
                <a:latin typeface="Franklin Gothic Medium" pitchFamily="34" charset="0"/>
                <a:ea typeface="+mn-ea"/>
                <a:cs typeface="Arial" pitchFamily="34" charset="0"/>
              </a:defRPr>
            </a:lvl2pPr>
            <a:lvl3pPr marL="914400" indent="-171450" algn="l" defTabSz="914400" rtl="0" eaLnBrk="1" latinLnBrk="0" hangingPunct="1">
              <a:spcBef>
                <a:spcPct val="20000"/>
              </a:spcBef>
              <a:buClr>
                <a:schemeClr val="tx2">
                  <a:lumMod val="40000"/>
                  <a:lumOff val="60000"/>
                </a:schemeClr>
              </a:buClr>
              <a:buSzPct val="80000"/>
              <a:buFont typeface="Arial"/>
              <a:buChar char="•"/>
              <a:tabLst/>
              <a:defRPr sz="1800" kern="1200">
                <a:solidFill>
                  <a:schemeClr val="tx1"/>
                </a:solidFill>
                <a:latin typeface="Franklin Gothic Medium" pitchFamily="34" charset="0"/>
                <a:ea typeface="+mn-ea"/>
                <a:cs typeface="Arial" pitchFamily="34" charset="0"/>
              </a:defRPr>
            </a:lvl3pPr>
            <a:lvl4pPr marL="1200150" indent="-171450" algn="l" defTabSz="914400" rtl="0" eaLnBrk="1" latinLnBrk="0" hangingPunct="1">
              <a:spcBef>
                <a:spcPct val="20000"/>
              </a:spcBef>
              <a:buClr>
                <a:schemeClr val="bg1">
                  <a:lumMod val="75000"/>
                </a:schemeClr>
              </a:buClr>
              <a:buFont typeface="Arial" pitchFamily="34" charset="0"/>
              <a:buChar char="–"/>
              <a:defRPr sz="1600" kern="1200">
                <a:solidFill>
                  <a:schemeClr val="tx1"/>
                </a:solidFill>
                <a:latin typeface="Franklin Gothic Medium"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BB5"/>
              </a:buClr>
            </a:pPr>
            <a:r>
              <a:rPr sz="1700" b="1" dirty="0">
                <a:solidFill>
                  <a:srgbClr val="FF0000"/>
                </a:solidFill>
              </a:rPr>
              <a:t>Futures: </a:t>
            </a:r>
            <a:r>
              <a:rPr sz="1700" dirty="0">
                <a:solidFill>
                  <a:prstClr val="black"/>
                </a:solidFill>
              </a:rPr>
              <a:t>Large datasets of 100TB or more may be necessary in order to exploit the representational power of the larger models. Training a self-driving car could take 100 million images at megapixel resolution. Deep Learning shares many characteristics with the broader field of machine learning.  The paramount requirements are high computational throughput for mostly dense linear algebra operations, and extremely high productivity for researcher exploration.  One needs integration of high performance libraries with high level (python) prototyping environments</a:t>
            </a:r>
            <a:endParaRPr sz="1700" b="1" dirty="0" smtClean="0">
              <a:solidFill>
                <a:srgbClr val="FF0000"/>
              </a:solidFill>
            </a:endParaRPr>
          </a:p>
        </p:txBody>
      </p:sp>
      <p:grpSp>
        <p:nvGrpSpPr>
          <p:cNvPr id="12" name="Group 11"/>
          <p:cNvGrpSpPr/>
          <p:nvPr/>
        </p:nvGrpSpPr>
        <p:grpSpPr>
          <a:xfrm>
            <a:off x="5250356" y="3504928"/>
            <a:ext cx="3710040" cy="2164164"/>
            <a:chOff x="5315073" y="3874602"/>
            <a:chExt cx="3710040" cy="2164164"/>
          </a:xfrm>
        </p:grpSpPr>
        <p:pic>
          <p:nvPicPr>
            <p:cNvPr id="8" name="Picture 7"/>
            <p:cNvPicPr>
              <a:picLocks noChangeAspect="1"/>
            </p:cNvPicPr>
            <p:nvPr/>
          </p:nvPicPr>
          <p:blipFill>
            <a:blip r:embed="rId3"/>
            <a:stretch>
              <a:fillRect/>
            </a:stretch>
          </p:blipFill>
          <p:spPr>
            <a:xfrm>
              <a:off x="5435843" y="3874602"/>
              <a:ext cx="3589270" cy="2164164"/>
            </a:xfrm>
            <a:prstGeom prst="rect">
              <a:avLst/>
            </a:prstGeom>
            <a:solidFill>
              <a:schemeClr val="tx1"/>
            </a:solidFill>
          </p:spPr>
        </p:pic>
        <p:sp>
          <p:nvSpPr>
            <p:cNvPr id="10" name="TextBox 9"/>
            <p:cNvSpPr txBox="1"/>
            <p:nvPr/>
          </p:nvSpPr>
          <p:spPr>
            <a:xfrm>
              <a:off x="5315073" y="5665694"/>
              <a:ext cx="394660" cy="369332"/>
            </a:xfrm>
            <a:prstGeom prst="rect">
              <a:avLst/>
            </a:prstGeom>
            <a:noFill/>
          </p:spPr>
          <p:txBody>
            <a:bodyPr wrap="none" rtlCol="0">
              <a:spAutoFit/>
            </a:bodyPr>
            <a:lstStyle/>
            <a:p>
              <a:pPr defTabSz="914400"/>
              <a:r>
                <a:rPr lang="en-US" dirty="0" smtClean="0">
                  <a:solidFill>
                    <a:prstClr val="white"/>
                  </a:solidFill>
                </a:rPr>
                <a:t>IN</a:t>
              </a:r>
              <a:endParaRPr lang="en-US" dirty="0">
                <a:solidFill>
                  <a:prstClr val="white"/>
                </a:solidFill>
              </a:endParaRPr>
            </a:p>
          </p:txBody>
        </p:sp>
        <p:sp>
          <p:nvSpPr>
            <p:cNvPr id="11" name="TextBox 10"/>
            <p:cNvSpPr txBox="1"/>
            <p:nvPr/>
          </p:nvSpPr>
          <p:spPr>
            <a:xfrm>
              <a:off x="5315073" y="3996508"/>
              <a:ext cx="1173409" cy="646331"/>
            </a:xfrm>
            <a:prstGeom prst="rect">
              <a:avLst/>
            </a:prstGeom>
            <a:noFill/>
          </p:spPr>
          <p:txBody>
            <a:bodyPr wrap="square" rtlCol="0">
              <a:spAutoFit/>
            </a:bodyPr>
            <a:lstStyle/>
            <a:p>
              <a:pPr defTabSz="914400"/>
              <a:r>
                <a:rPr lang="en-US" dirty="0" smtClean="0">
                  <a:solidFill>
                    <a:prstClr val="white"/>
                  </a:solidFill>
                </a:rPr>
                <a:t>Classified OUT</a:t>
              </a:r>
              <a:endParaRPr lang="en-US" dirty="0">
                <a:solidFill>
                  <a:prstClr val="white"/>
                </a:solidFill>
              </a:endParaRPr>
            </a:p>
          </p:txBody>
        </p:sp>
      </p:grpSp>
    </p:spTree>
    <p:extLst>
      <p:ext uri="{BB962C8B-B14F-4D97-AF65-F5344CB8AC3E}">
        <p14:creationId xmlns:p14="http://schemas.microsoft.com/office/powerpoint/2010/main" val="5886417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2107" y="22711"/>
            <a:ext cx="6587412" cy="1143000"/>
          </a:xfrm>
        </p:spPr>
        <p:txBody>
          <a:bodyPr>
            <a:noAutofit/>
          </a:bodyPr>
          <a:lstStyle/>
          <a:p>
            <a:r>
              <a:rPr lang="en-US" sz="2800" b="1" dirty="0" smtClean="0"/>
              <a:t>27: </a:t>
            </a:r>
            <a:r>
              <a:rPr lang="en-US" sz="2800" b="1" dirty="0"/>
              <a:t>Organizing large-scale, unstructured collections of consumer </a:t>
            </a:r>
            <a:r>
              <a:rPr lang="en-US" sz="2800" b="1" dirty="0" smtClean="0"/>
              <a:t>photos I</a:t>
            </a:r>
            <a:endParaRPr lang="en-US" sz="2800" b="1" dirty="0"/>
          </a:p>
        </p:txBody>
      </p:sp>
      <p:sp>
        <p:nvSpPr>
          <p:cNvPr id="3" name="Content Placeholder 2"/>
          <p:cNvSpPr>
            <a:spLocks noGrp="1"/>
          </p:cNvSpPr>
          <p:nvPr>
            <p:ph idx="1"/>
          </p:nvPr>
        </p:nvSpPr>
        <p:spPr>
          <a:xfrm>
            <a:off x="95250" y="1417638"/>
            <a:ext cx="9048750" cy="4819566"/>
          </a:xfrm>
        </p:spPr>
        <p:txBody>
          <a:bodyPr>
            <a:normAutofit lnSpcReduction="10000"/>
          </a:bodyPr>
          <a:lstStyle/>
          <a:p>
            <a:r>
              <a:rPr lang="en-US" sz="2400" b="1" dirty="0">
                <a:solidFill>
                  <a:srgbClr val="FF0000"/>
                </a:solidFill>
              </a:rPr>
              <a:t>Application:</a:t>
            </a:r>
            <a:r>
              <a:rPr lang="en-US" sz="2400" dirty="0"/>
              <a:t> Produce 3D reconstructions of scenes using collections of millions to billions of consumer images, where neither the scene structure nor the camera positions are known a priori. Use resulting 3d models to allow efficient </a:t>
            </a:r>
            <a:r>
              <a:rPr lang="en-US" sz="2400" dirty="0" smtClean="0"/>
              <a:t>browsing </a:t>
            </a:r>
            <a:r>
              <a:rPr lang="en-US" sz="2400" dirty="0"/>
              <a:t>of large-scale photo collections by geographic position. </a:t>
            </a:r>
            <a:r>
              <a:rPr lang="en-US" sz="2400" dirty="0" err="1"/>
              <a:t>Geolocate</a:t>
            </a:r>
            <a:r>
              <a:rPr lang="en-US" sz="2400" dirty="0"/>
              <a:t> new images by matching to 3d models. Perform object recognition on each image. 3d reconstruction </a:t>
            </a:r>
            <a:r>
              <a:rPr lang="en-US" sz="2400" dirty="0" smtClean="0"/>
              <a:t>posed </a:t>
            </a:r>
            <a:r>
              <a:rPr lang="en-US" sz="2400" dirty="0"/>
              <a:t>as a robust non-linear least squares optimization problem </a:t>
            </a:r>
            <a:r>
              <a:rPr lang="en-US" sz="2400" dirty="0" smtClean="0"/>
              <a:t>where observed relations </a:t>
            </a:r>
            <a:r>
              <a:rPr lang="en-US" sz="2400" dirty="0"/>
              <a:t>between images are constraints and unknowns are 6-d camera pose of each image and 3-d position of each point in the scene.</a:t>
            </a:r>
            <a:endParaRPr lang="en-US" sz="2400" dirty="0" smtClean="0"/>
          </a:p>
          <a:p>
            <a:r>
              <a:rPr lang="en-US" sz="2400" b="1" dirty="0" smtClean="0">
                <a:solidFill>
                  <a:srgbClr val="FF0000"/>
                </a:solidFill>
              </a:rPr>
              <a:t>Current </a:t>
            </a:r>
            <a:r>
              <a:rPr lang="en-US" sz="2400" b="1" dirty="0">
                <a:solidFill>
                  <a:srgbClr val="FF0000"/>
                </a:solidFill>
              </a:rPr>
              <a:t>Approach:</a:t>
            </a:r>
            <a:r>
              <a:rPr lang="en-US" sz="2400" dirty="0"/>
              <a:t> Hadoop cluster with 480 cores processing data of initial applications. Note over 500 billion images on Facebook and over 5 billion on Flickr with over 500 million images added to social media sites each day</a:t>
            </a:r>
            <a:r>
              <a:rPr lang="en-US" sz="2400" dirty="0" smtClean="0"/>
              <a:t>.</a:t>
            </a:r>
          </a:p>
        </p:txBody>
      </p:sp>
      <p:sp>
        <p:nvSpPr>
          <p:cNvPr id="5" name="Slide Number Placeholder 4"/>
          <p:cNvSpPr>
            <a:spLocks noGrp="1"/>
          </p:cNvSpPr>
          <p:nvPr>
            <p:ph type="sldNum" sz="quarter" idx="12"/>
          </p:nvPr>
        </p:nvSpPr>
        <p:spPr/>
        <p:txBody>
          <a:bodyPr/>
          <a:lstStyle/>
          <a:p>
            <a:fld id="{C4B85148-DB98-4269-ACE6-2DF49F9918C9}" type="slidenum">
              <a:rPr lang="en-US" smtClean="0"/>
              <a:pPr/>
              <a:t>26</a:t>
            </a:fld>
            <a:endParaRPr lang="en-US" dirty="0"/>
          </a:p>
        </p:txBody>
      </p:sp>
      <p:sp>
        <p:nvSpPr>
          <p:cNvPr id="6" name="Rounded Rectangle 5"/>
          <p:cNvSpPr/>
          <p:nvPr/>
        </p:nvSpPr>
        <p:spPr>
          <a:xfrm>
            <a:off x="51396" y="132333"/>
            <a:ext cx="2038662"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Deep Learning</a:t>
            </a:r>
          </a:p>
          <a:p>
            <a:pPr algn="ctr"/>
            <a:r>
              <a:rPr lang="en-US" b="1" dirty="0" smtClean="0">
                <a:solidFill>
                  <a:schemeClr val="tx1"/>
                </a:solidFill>
              </a:rPr>
              <a:t>Social Networking</a:t>
            </a:r>
            <a:endParaRPr lang="en-US" b="1" dirty="0">
              <a:solidFill>
                <a:schemeClr val="tx1"/>
              </a:solidFill>
            </a:endParaRPr>
          </a:p>
        </p:txBody>
      </p:sp>
      <p:sp>
        <p:nvSpPr>
          <p:cNvPr id="7" name="Rectangle 6"/>
          <p:cNvSpPr/>
          <p:nvPr/>
        </p:nvSpPr>
        <p:spPr>
          <a:xfrm>
            <a:off x="1165510" y="6292759"/>
            <a:ext cx="2915926" cy="369332"/>
          </a:xfrm>
          <a:prstGeom prst="rect">
            <a:avLst/>
          </a:prstGeom>
          <a:solidFill>
            <a:schemeClr val="bg2">
              <a:lumMod val="60000"/>
              <a:lumOff val="40000"/>
            </a:schemeClr>
          </a:solidFill>
        </p:spPr>
        <p:txBody>
          <a:bodyPr wrap="none">
            <a:spAutoFit/>
          </a:bodyPr>
          <a:lstStyle/>
          <a:p>
            <a:r>
              <a:rPr lang="en-US" dirty="0">
                <a:solidFill>
                  <a:srgbClr val="006BB5"/>
                </a:solidFill>
              </a:rPr>
              <a:t>EGO, GIS, MR, Classification</a:t>
            </a:r>
          </a:p>
        </p:txBody>
      </p:sp>
      <p:sp>
        <p:nvSpPr>
          <p:cNvPr id="8" name="Rectangle 7"/>
          <p:cNvSpPr/>
          <p:nvPr/>
        </p:nvSpPr>
        <p:spPr>
          <a:xfrm>
            <a:off x="4081436" y="6292759"/>
            <a:ext cx="2438049" cy="369332"/>
          </a:xfrm>
          <a:prstGeom prst="rect">
            <a:avLst/>
          </a:prstGeom>
          <a:solidFill>
            <a:schemeClr val="bg2">
              <a:lumMod val="60000"/>
              <a:lumOff val="40000"/>
            </a:schemeClr>
          </a:solidFill>
        </p:spPr>
        <p:txBody>
          <a:bodyPr wrap="square">
            <a:spAutoFit/>
          </a:bodyPr>
          <a:lstStyle/>
          <a:p>
            <a:r>
              <a:rPr lang="en-US" dirty="0" smtClean="0">
                <a:solidFill>
                  <a:srgbClr val="7030A0"/>
                </a:solidFill>
              </a:rPr>
              <a:t>Parallelism </a:t>
            </a:r>
            <a:r>
              <a:rPr lang="en-US" dirty="0">
                <a:solidFill>
                  <a:srgbClr val="7030A0"/>
                </a:solidFill>
              </a:rPr>
              <a:t>over </a:t>
            </a:r>
            <a:r>
              <a:rPr lang="en-US" dirty="0" smtClean="0">
                <a:solidFill>
                  <a:srgbClr val="7030A0"/>
                </a:solidFill>
              </a:rPr>
              <a:t>Photos</a:t>
            </a:r>
            <a:endParaRPr lang="en-US" dirty="0">
              <a:solidFill>
                <a:srgbClr val="7030A0"/>
              </a:solidFill>
            </a:endParaRPr>
          </a:p>
        </p:txBody>
      </p:sp>
    </p:spTree>
    <p:extLst>
      <p:ext uri="{BB962C8B-B14F-4D97-AF65-F5344CB8AC3E}">
        <p14:creationId xmlns:p14="http://schemas.microsoft.com/office/powerpoint/2010/main" val="13666721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420" y="124482"/>
            <a:ext cx="6699380" cy="1143000"/>
          </a:xfrm>
        </p:spPr>
        <p:txBody>
          <a:bodyPr>
            <a:noAutofit/>
          </a:bodyPr>
          <a:lstStyle/>
          <a:p>
            <a:r>
              <a:rPr lang="en-US" sz="2800" b="1" dirty="0" smtClean="0"/>
              <a:t>27: </a:t>
            </a:r>
            <a:r>
              <a:rPr lang="en-US" sz="2800" b="1" dirty="0"/>
              <a:t>Organizing large-scale, unstructured collections of consumer </a:t>
            </a:r>
            <a:r>
              <a:rPr lang="en-US" sz="2800" b="1" dirty="0" smtClean="0"/>
              <a:t>photos II</a:t>
            </a:r>
            <a:endParaRPr lang="en-US" sz="2800" b="1" dirty="0"/>
          </a:p>
        </p:txBody>
      </p:sp>
      <p:sp>
        <p:nvSpPr>
          <p:cNvPr id="3" name="Content Placeholder 2"/>
          <p:cNvSpPr>
            <a:spLocks noGrp="1"/>
          </p:cNvSpPr>
          <p:nvPr>
            <p:ph idx="1"/>
          </p:nvPr>
        </p:nvSpPr>
        <p:spPr>
          <a:xfrm>
            <a:off x="-92334" y="4638245"/>
            <a:ext cx="9048750" cy="1560716"/>
          </a:xfrm>
        </p:spPr>
        <p:txBody>
          <a:bodyPr>
            <a:noAutofit/>
          </a:bodyPr>
          <a:lstStyle/>
          <a:p>
            <a:r>
              <a:rPr lang="en-US" sz="2400" b="1" dirty="0" smtClean="0">
                <a:solidFill>
                  <a:srgbClr val="FF0000"/>
                </a:solidFill>
              </a:rPr>
              <a:t>Futures:</a:t>
            </a:r>
            <a:r>
              <a:rPr lang="en-US" sz="2400" dirty="0" smtClean="0"/>
              <a:t> </a:t>
            </a:r>
            <a:r>
              <a:rPr lang="en-US" sz="2400" dirty="0"/>
              <a:t>Need many analytics including feature extraction, feature matching, and large-scale probabilistic inference, which appear in many or most computer vision and image processing problems, including recognition, stereo resolution, and image denoising. Need to visualize large-scale 3-d reconstructions, and navigate large-scale collections of images that have been aligned to maps.</a:t>
            </a:r>
          </a:p>
        </p:txBody>
      </p:sp>
      <p:sp>
        <p:nvSpPr>
          <p:cNvPr id="5" name="Slide Number Placeholder 4"/>
          <p:cNvSpPr>
            <a:spLocks noGrp="1"/>
          </p:cNvSpPr>
          <p:nvPr>
            <p:ph type="sldNum" sz="quarter" idx="12"/>
          </p:nvPr>
        </p:nvSpPr>
        <p:spPr/>
        <p:txBody>
          <a:bodyPr/>
          <a:lstStyle/>
          <a:p>
            <a:fld id="{C4B85148-DB98-4269-ACE6-2DF49F9918C9}" type="slidenum">
              <a:rPr lang="en-US" smtClean="0"/>
              <a:pPr/>
              <a:t>27</a:t>
            </a:fld>
            <a:endParaRPr lang="en-US" dirty="0"/>
          </a:p>
        </p:txBody>
      </p:sp>
      <p:sp>
        <p:nvSpPr>
          <p:cNvPr id="6" name="Rounded Rectangle 5"/>
          <p:cNvSpPr/>
          <p:nvPr/>
        </p:nvSpPr>
        <p:spPr>
          <a:xfrm>
            <a:off x="85660" y="124482"/>
            <a:ext cx="2038662"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Deep Learning</a:t>
            </a:r>
          </a:p>
          <a:p>
            <a:pPr algn="ctr"/>
            <a:r>
              <a:rPr lang="en-US" b="1" dirty="0" smtClean="0">
                <a:solidFill>
                  <a:schemeClr val="tx1"/>
                </a:solidFill>
              </a:rPr>
              <a:t>Social Networking</a:t>
            </a:r>
            <a:endParaRPr lang="en-US" b="1" dirty="0">
              <a:solidFill>
                <a:schemeClr val="tx1"/>
              </a:solidFill>
            </a:endParaRPr>
          </a:p>
        </p:txBody>
      </p:sp>
      <p:pic>
        <p:nvPicPr>
          <p:cNvPr id="7" name="Picture 2" descr="colosseum_teaser"/>
          <p:cNvPicPr>
            <a:picLocks noChangeAspect="1" noChangeArrowheads="1"/>
          </p:cNvPicPr>
          <p:nvPr/>
        </p:nvPicPr>
        <p:blipFill>
          <a:blip r:embed="rId3"/>
          <a:srcRect/>
          <a:stretch>
            <a:fillRect/>
          </a:stretch>
        </p:blipFill>
        <p:spPr bwMode="auto">
          <a:xfrm>
            <a:off x="-64342" y="1491624"/>
            <a:ext cx="9144000" cy="3190688"/>
          </a:xfrm>
          <a:prstGeom prst="rect">
            <a:avLst/>
          </a:prstGeom>
          <a:noFill/>
          <a:ln w="9525">
            <a:noFill/>
            <a:miter lim="800000"/>
            <a:headEnd/>
            <a:tailEnd/>
          </a:ln>
        </p:spPr>
      </p:pic>
    </p:spTree>
    <p:extLst>
      <p:ext uri="{BB962C8B-B14F-4D97-AF65-F5344CB8AC3E}">
        <p14:creationId xmlns:p14="http://schemas.microsoft.com/office/powerpoint/2010/main" val="42789295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389"/>
            <a:ext cx="6852745" cy="1143000"/>
          </a:xfrm>
        </p:spPr>
        <p:txBody>
          <a:bodyPr>
            <a:noAutofit/>
          </a:bodyPr>
          <a:lstStyle/>
          <a:p>
            <a:r>
              <a:rPr lang="en-US" sz="3600" b="1" dirty="0" smtClean="0"/>
              <a:t>43: </a:t>
            </a:r>
            <a:r>
              <a:rPr lang="en-US" sz="3600" b="1" dirty="0"/>
              <a:t>Radar Data Analysis for CReSIS Remote Sensing of Ice </a:t>
            </a:r>
            <a:r>
              <a:rPr lang="en-US" sz="3600" b="1" dirty="0" smtClean="0"/>
              <a:t>Sheets I</a:t>
            </a:r>
            <a:endParaRPr lang="en-US" sz="3600" b="1" dirty="0"/>
          </a:p>
        </p:txBody>
      </p:sp>
      <p:sp>
        <p:nvSpPr>
          <p:cNvPr id="3" name="Content Placeholder 2"/>
          <p:cNvSpPr>
            <a:spLocks noGrp="1"/>
          </p:cNvSpPr>
          <p:nvPr>
            <p:ph idx="1"/>
          </p:nvPr>
        </p:nvSpPr>
        <p:spPr>
          <a:xfrm>
            <a:off x="95250" y="1036080"/>
            <a:ext cx="9048750" cy="5164303"/>
          </a:xfrm>
        </p:spPr>
        <p:txBody>
          <a:bodyPr/>
          <a:lstStyle/>
          <a:p>
            <a:r>
              <a:rPr lang="en-US" sz="2100" b="1" dirty="0">
                <a:solidFill>
                  <a:srgbClr val="FF0000"/>
                </a:solidFill>
              </a:rPr>
              <a:t>Application:</a:t>
            </a:r>
            <a:r>
              <a:rPr lang="en-US" sz="2100" dirty="0"/>
              <a:t> This data </a:t>
            </a:r>
            <a:r>
              <a:rPr lang="en-US" sz="2100" dirty="0" smtClean="0"/>
              <a:t>feeds </a:t>
            </a:r>
            <a:r>
              <a:rPr lang="en-US" sz="2100" dirty="0"/>
              <a:t>into intergovernmental Panel on Climate Change (IPCC) and uses custom radars to measures ice sheet bed depths and (annual) snow layers at the North and South poles and mountainous regions. </a:t>
            </a:r>
            <a:endParaRPr lang="en-US" sz="2100" dirty="0" smtClean="0"/>
          </a:p>
          <a:p>
            <a:r>
              <a:rPr lang="en-US" sz="2100" b="1" dirty="0" smtClean="0">
                <a:solidFill>
                  <a:srgbClr val="FF0000"/>
                </a:solidFill>
              </a:rPr>
              <a:t>Current </a:t>
            </a:r>
            <a:r>
              <a:rPr lang="en-US" sz="2100" b="1" dirty="0">
                <a:solidFill>
                  <a:srgbClr val="FF0000"/>
                </a:solidFill>
              </a:rPr>
              <a:t>Approach:</a:t>
            </a:r>
            <a:r>
              <a:rPr lang="en-US" sz="2100" dirty="0"/>
              <a:t> The initial analysis is currently Matlab signal processing that produces a set of radar images. These cannot be transported from field over Internet and are typically copied to removable few TB disks in the field and flown “home” for detailed analysis. Image understanding tools with some human oversight find the image features (layers) </a:t>
            </a:r>
            <a:r>
              <a:rPr lang="en-US" sz="2100" dirty="0" smtClean="0"/>
              <a:t>shown later, </a:t>
            </a:r>
            <a:r>
              <a:rPr lang="en-US" sz="2100" dirty="0"/>
              <a:t>that are stored in a database front-ended by a Geographical Information System. The ice sheet bed depths are used in simulations of glacier flow. The data is taken in “field trips” that each currently gather 50-100 TB of data over a few week period. </a:t>
            </a:r>
            <a:endParaRPr lang="en-US" sz="2100" dirty="0" smtClean="0"/>
          </a:p>
          <a:p>
            <a:r>
              <a:rPr lang="en-US" sz="2100" b="1" dirty="0" smtClean="0">
                <a:solidFill>
                  <a:srgbClr val="FF0000"/>
                </a:solidFill>
              </a:rPr>
              <a:t>Futures:</a:t>
            </a:r>
            <a:r>
              <a:rPr lang="en-US" sz="2100" dirty="0" smtClean="0"/>
              <a:t> </a:t>
            </a:r>
            <a:r>
              <a:rPr lang="en-US" sz="2100" dirty="0"/>
              <a:t>An order of magnitude more data (petabyte per mission) is projected with improved instrumentation. Demands of processing increasing field data in an environment with more data but still constrained power budget, suggests low power/performance architectures such as GPU systems.</a:t>
            </a:r>
          </a:p>
        </p:txBody>
      </p:sp>
      <p:sp>
        <p:nvSpPr>
          <p:cNvPr id="6" name="Rounded Rectangle 5"/>
          <p:cNvSpPr/>
          <p:nvPr/>
        </p:nvSpPr>
        <p:spPr>
          <a:xfrm>
            <a:off x="6664076" y="6101335"/>
            <a:ext cx="2383436"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Earth, Environmental </a:t>
            </a:r>
            <a:r>
              <a:rPr lang="en-US" b="1">
                <a:solidFill>
                  <a:schemeClr val="tx1"/>
                </a:solidFill>
              </a:rPr>
              <a:t>and </a:t>
            </a:r>
            <a:r>
              <a:rPr lang="en-US" b="1" smtClean="0">
                <a:solidFill>
                  <a:schemeClr val="tx1"/>
                </a:solidFill>
              </a:rPr>
              <a:t>Polar Science</a:t>
            </a:r>
            <a:endParaRPr lang="en-US" b="1" dirty="0">
              <a:solidFill>
                <a:schemeClr val="tx1"/>
              </a:solidFill>
            </a:endParaRPr>
          </a:p>
        </p:txBody>
      </p:sp>
      <p:sp>
        <p:nvSpPr>
          <p:cNvPr id="7" name="Rectangle 6"/>
          <p:cNvSpPr/>
          <p:nvPr/>
        </p:nvSpPr>
        <p:spPr>
          <a:xfrm>
            <a:off x="1149364" y="6287490"/>
            <a:ext cx="875561" cy="369332"/>
          </a:xfrm>
          <a:prstGeom prst="rect">
            <a:avLst/>
          </a:prstGeom>
          <a:solidFill>
            <a:schemeClr val="bg2">
              <a:lumMod val="60000"/>
              <a:lumOff val="40000"/>
            </a:schemeClr>
          </a:solidFill>
        </p:spPr>
        <p:txBody>
          <a:bodyPr wrap="none">
            <a:spAutoFit/>
          </a:bodyPr>
          <a:lstStyle/>
          <a:p>
            <a:r>
              <a:rPr lang="en-US" dirty="0" smtClean="0">
                <a:solidFill>
                  <a:srgbClr val="006BB5"/>
                </a:solidFill>
              </a:rPr>
              <a:t>PP, </a:t>
            </a:r>
            <a:r>
              <a:rPr lang="en-US" dirty="0">
                <a:solidFill>
                  <a:srgbClr val="006BB5"/>
                </a:solidFill>
              </a:rPr>
              <a:t>GIS</a:t>
            </a:r>
          </a:p>
        </p:txBody>
      </p:sp>
      <p:sp>
        <p:nvSpPr>
          <p:cNvPr id="8" name="Rectangle 7"/>
          <p:cNvSpPr/>
          <p:nvPr/>
        </p:nvSpPr>
        <p:spPr>
          <a:xfrm>
            <a:off x="3269469" y="6281552"/>
            <a:ext cx="3138423" cy="369332"/>
          </a:xfrm>
          <a:prstGeom prst="rect">
            <a:avLst/>
          </a:prstGeom>
          <a:solidFill>
            <a:schemeClr val="bg2">
              <a:lumMod val="60000"/>
              <a:lumOff val="40000"/>
            </a:schemeClr>
          </a:solidFill>
        </p:spPr>
        <p:txBody>
          <a:bodyPr wrap="none">
            <a:spAutoFit/>
          </a:bodyPr>
          <a:lstStyle/>
          <a:p>
            <a:r>
              <a:rPr lang="en-US" dirty="0" smtClean="0">
                <a:solidFill>
                  <a:srgbClr val="7030A0"/>
                </a:solidFill>
              </a:rPr>
              <a:t>Parallelism </a:t>
            </a:r>
            <a:r>
              <a:rPr lang="en-US" dirty="0">
                <a:solidFill>
                  <a:srgbClr val="7030A0"/>
                </a:solidFill>
              </a:rPr>
              <a:t>over </a:t>
            </a:r>
            <a:r>
              <a:rPr lang="en-US" dirty="0" smtClean="0">
                <a:solidFill>
                  <a:srgbClr val="7030A0"/>
                </a:solidFill>
              </a:rPr>
              <a:t>Radar Images</a:t>
            </a:r>
            <a:endParaRPr lang="en-US" dirty="0">
              <a:solidFill>
                <a:srgbClr val="7030A0"/>
              </a:solidFill>
            </a:endParaRPr>
          </a:p>
        </p:txBody>
      </p:sp>
      <p:sp>
        <p:nvSpPr>
          <p:cNvPr id="9" name="Rectangle 8"/>
          <p:cNvSpPr/>
          <p:nvPr/>
        </p:nvSpPr>
        <p:spPr>
          <a:xfrm>
            <a:off x="2024925" y="6281552"/>
            <a:ext cx="1244544" cy="369332"/>
          </a:xfrm>
          <a:prstGeom prst="rect">
            <a:avLst/>
          </a:prstGeom>
          <a:solidFill>
            <a:schemeClr val="bg2">
              <a:lumMod val="60000"/>
              <a:lumOff val="40000"/>
            </a:schemeClr>
          </a:solidFill>
        </p:spPr>
        <p:txBody>
          <a:bodyPr wrap="squar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27946673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173"/>
            <a:ext cx="6894811" cy="694041"/>
          </a:xfrm>
        </p:spPr>
        <p:txBody>
          <a:bodyPr>
            <a:normAutofit/>
          </a:bodyPr>
          <a:lstStyle/>
          <a:p>
            <a:r>
              <a:rPr lang="en-US" sz="3200" dirty="0" err="1" smtClean="0"/>
              <a:t>CReSIS</a:t>
            </a:r>
            <a:r>
              <a:rPr lang="en-US" sz="3200" dirty="0" smtClean="0"/>
              <a:t> Remote Sensing: Radar Surveys</a:t>
            </a:r>
            <a:endParaRPr lang="en-US" sz="3200" dirty="0"/>
          </a:p>
        </p:txBody>
      </p:sp>
      <p:sp>
        <p:nvSpPr>
          <p:cNvPr id="5" name="TextBox 4"/>
          <p:cNvSpPr txBox="1"/>
          <p:nvPr/>
        </p:nvSpPr>
        <p:spPr>
          <a:xfrm>
            <a:off x="105103" y="609600"/>
            <a:ext cx="6526924" cy="923330"/>
          </a:xfrm>
          <a:prstGeom prst="rect">
            <a:avLst/>
          </a:prstGeom>
          <a:noFill/>
        </p:spPr>
        <p:txBody>
          <a:bodyPr wrap="square" rtlCol="0">
            <a:spAutoFit/>
          </a:bodyPr>
          <a:lstStyle/>
          <a:p>
            <a:r>
              <a:rPr lang="en-US" dirty="0" smtClean="0"/>
              <a:t>Expeditions last 1-2 months and gather up to 100 TB data. Most is saved on removable disks and flown back to continental US at end. A sample is analyzed in field to check instrument</a:t>
            </a:r>
            <a:endParaRPr lang="en-US" dirty="0"/>
          </a:p>
        </p:txBody>
      </p:sp>
      <p:grpSp>
        <p:nvGrpSpPr>
          <p:cNvPr id="6" name="Group 5"/>
          <p:cNvGrpSpPr/>
          <p:nvPr/>
        </p:nvGrpSpPr>
        <p:grpSpPr>
          <a:xfrm>
            <a:off x="0" y="1252825"/>
            <a:ext cx="9143999" cy="5605175"/>
            <a:chOff x="0" y="1252825"/>
            <a:chExt cx="9143999" cy="5605175"/>
          </a:xfrm>
        </p:grpSpPr>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535464"/>
              <a:ext cx="6894813" cy="5322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7" name="Picture 1"/>
            <p:cNvPicPr>
              <a:picLocks noChangeAspect="1" noChangeArrowheads="1"/>
            </p:cNvPicPr>
            <p:nvPr/>
          </p:nvPicPr>
          <p:blipFill>
            <a:blip r:embed="rId4" cstate="print"/>
            <a:srcRect/>
            <a:stretch>
              <a:fillRect/>
            </a:stretch>
          </p:blipFill>
          <p:spPr bwMode="auto">
            <a:xfrm>
              <a:off x="6894811" y="3800682"/>
              <a:ext cx="1522115" cy="1522115"/>
            </a:xfrm>
            <a:prstGeom prst="rect">
              <a:avLst/>
            </a:prstGeom>
            <a:noFill/>
            <a:ln w="9525">
              <a:noFill/>
              <a:miter lim="800000"/>
              <a:headEnd/>
              <a:tailEnd/>
            </a:ln>
          </p:spPr>
        </p:pic>
        <p:pic>
          <p:nvPicPr>
            <p:cNvPr id="8" name="Picture 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94812" y="5322797"/>
              <a:ext cx="2249187" cy="153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C:\Documents and Settings\Geoffrey Fox\Desktop\Cresis\satellite_NEEM_2008.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94811" y="1532930"/>
              <a:ext cx="2221081" cy="2264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DSC_164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60526" y="1252825"/>
              <a:ext cx="1634285" cy="1087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3206486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22288" y="1835150"/>
            <a:ext cx="7772400" cy="1362075"/>
          </a:xfrm>
        </p:spPr>
        <p:txBody>
          <a:bodyPr/>
          <a:lstStyle/>
          <a:p>
            <a:pPr algn="ctr"/>
            <a:r>
              <a:rPr lang="en-US" dirty="0" smtClean="0"/>
              <a:t>HPC-ABDS</a:t>
            </a:r>
            <a:br>
              <a:rPr lang="en-US" dirty="0" smtClean="0"/>
            </a:br>
            <a:endParaRPr lang="en-US" dirty="0"/>
          </a:p>
        </p:txBody>
      </p:sp>
      <p:sp>
        <p:nvSpPr>
          <p:cNvPr id="8" name="Text Placeholder 7"/>
          <p:cNvSpPr>
            <a:spLocks noGrp="1"/>
          </p:cNvSpPr>
          <p:nvPr>
            <p:ph type="body" idx="1"/>
          </p:nvPr>
        </p:nvSpPr>
        <p:spPr>
          <a:xfrm>
            <a:off x="808038" y="2856706"/>
            <a:ext cx="7772400" cy="1500187"/>
          </a:xfrm>
        </p:spPr>
        <p:txBody>
          <a:bodyPr>
            <a:normAutofit fontScale="92500" lnSpcReduction="10000"/>
          </a:bodyPr>
          <a:lstStyle/>
          <a:p>
            <a:pPr algn="ctr"/>
            <a:r>
              <a:rPr lang="en-US" sz="3200" dirty="0" smtClean="0">
                <a:solidFill>
                  <a:schemeClr val="tx1">
                    <a:lumMod val="75000"/>
                    <a:lumOff val="25000"/>
                  </a:schemeClr>
                </a:solidFill>
              </a:rPr>
              <a:t>Integrating High Performance Computing with Apache Big Data Stack</a:t>
            </a:r>
          </a:p>
          <a:p>
            <a:pPr algn="ctr"/>
            <a:r>
              <a:rPr lang="en-US" sz="3200" dirty="0" err="1" smtClean="0">
                <a:solidFill>
                  <a:schemeClr val="tx1">
                    <a:lumMod val="75000"/>
                    <a:lumOff val="25000"/>
                  </a:schemeClr>
                </a:solidFill>
              </a:rPr>
              <a:t>Shantenu</a:t>
            </a:r>
            <a:r>
              <a:rPr lang="en-US" sz="3200" dirty="0" smtClean="0">
                <a:solidFill>
                  <a:schemeClr val="tx1">
                    <a:lumMod val="75000"/>
                    <a:lumOff val="25000"/>
                  </a:schemeClr>
                </a:solidFill>
              </a:rPr>
              <a:t> </a:t>
            </a:r>
            <a:r>
              <a:rPr lang="en-US" sz="3200" dirty="0" err="1" smtClean="0">
                <a:solidFill>
                  <a:schemeClr val="tx1">
                    <a:lumMod val="75000"/>
                    <a:lumOff val="25000"/>
                  </a:schemeClr>
                </a:solidFill>
              </a:rPr>
              <a:t>Jha</a:t>
            </a:r>
            <a:r>
              <a:rPr lang="en-US" sz="3200" dirty="0" smtClean="0">
                <a:solidFill>
                  <a:schemeClr val="tx1">
                    <a:lumMod val="75000"/>
                    <a:lumOff val="25000"/>
                  </a:schemeClr>
                </a:solidFill>
              </a:rPr>
              <a:t>, Judy Qiu, Andre </a:t>
            </a:r>
            <a:r>
              <a:rPr lang="en-US" sz="3200" dirty="0" err="1" smtClean="0">
                <a:solidFill>
                  <a:schemeClr val="tx1">
                    <a:lumMod val="75000"/>
                    <a:lumOff val="25000"/>
                  </a:schemeClr>
                </a:solidFill>
              </a:rPr>
              <a:t>Luckow</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28370449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442" y="3159"/>
            <a:ext cx="6770558" cy="1143000"/>
          </a:xfrm>
        </p:spPr>
        <p:txBody>
          <a:bodyPr>
            <a:noAutofit/>
          </a:bodyPr>
          <a:lstStyle/>
          <a:p>
            <a:r>
              <a:rPr lang="en-US" sz="3600" b="1" dirty="0" smtClean="0"/>
              <a:t>43: </a:t>
            </a:r>
            <a:r>
              <a:rPr lang="en-US" sz="3600" b="1" dirty="0"/>
              <a:t>Radar Data Analysis for CReSIS Remote Sensing of Ice </a:t>
            </a:r>
            <a:r>
              <a:rPr lang="en-US" sz="3600" b="1" dirty="0" smtClean="0"/>
              <a:t>Sheets IV</a:t>
            </a:r>
            <a:endParaRPr lang="en-US" sz="3600" b="1" dirty="0"/>
          </a:p>
        </p:txBody>
      </p:sp>
      <p:sp>
        <p:nvSpPr>
          <p:cNvPr id="3" name="Content Placeholder 2"/>
          <p:cNvSpPr>
            <a:spLocks noGrp="1"/>
          </p:cNvSpPr>
          <p:nvPr>
            <p:ph idx="1"/>
          </p:nvPr>
        </p:nvSpPr>
        <p:spPr>
          <a:xfrm>
            <a:off x="0" y="1065411"/>
            <a:ext cx="9144000" cy="379360"/>
          </a:xfrm>
        </p:spPr>
        <p:txBody>
          <a:bodyPr>
            <a:noAutofit/>
          </a:bodyPr>
          <a:lstStyle/>
          <a:p>
            <a:r>
              <a:rPr lang="en-US" sz="2000" dirty="0"/>
              <a:t>Typical </a:t>
            </a:r>
            <a:r>
              <a:rPr lang="en-US" sz="2000" dirty="0" smtClean="0"/>
              <a:t>CReSIS echogram </a:t>
            </a:r>
            <a:r>
              <a:rPr lang="en-US" sz="2000" dirty="0"/>
              <a:t>with Detected Boundaries.  The upper (green) boundary is between air and ice layer while the lower (red) boundary is between ice and terrain</a:t>
            </a:r>
          </a:p>
        </p:txBody>
      </p:sp>
      <p:sp>
        <p:nvSpPr>
          <p:cNvPr id="5" name="Slide Number Placeholder 4"/>
          <p:cNvSpPr>
            <a:spLocks noGrp="1"/>
          </p:cNvSpPr>
          <p:nvPr>
            <p:ph type="sldNum" sz="quarter" idx="12"/>
          </p:nvPr>
        </p:nvSpPr>
        <p:spPr/>
        <p:txBody>
          <a:bodyPr/>
          <a:lstStyle/>
          <a:p>
            <a:fld id="{C4B85148-DB98-4269-ACE6-2DF49F9918C9}" type="slidenum">
              <a:rPr lang="en-US" smtClean="0"/>
              <a:pPr/>
              <a:t>30</a:t>
            </a:fld>
            <a:endParaRPr lang="en-US" dirty="0"/>
          </a:p>
        </p:txBody>
      </p:sp>
      <p:sp>
        <p:nvSpPr>
          <p:cNvPr id="6" name="Rounded Rectangle 5"/>
          <p:cNvSpPr/>
          <p:nvPr/>
        </p:nvSpPr>
        <p:spPr>
          <a:xfrm>
            <a:off x="-9993" y="370"/>
            <a:ext cx="2383436"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Earth, Environmental </a:t>
            </a:r>
            <a:r>
              <a:rPr lang="en-US" b="1">
                <a:solidFill>
                  <a:schemeClr val="tx1"/>
                </a:solidFill>
              </a:rPr>
              <a:t>and </a:t>
            </a:r>
            <a:r>
              <a:rPr lang="en-US" b="1" smtClean="0">
                <a:solidFill>
                  <a:schemeClr val="tx1"/>
                </a:solidFill>
              </a:rPr>
              <a:t>Polar Science</a:t>
            </a:r>
            <a:endParaRPr lang="en-US" b="1" dirty="0">
              <a:solidFill>
                <a:schemeClr val="tx1"/>
              </a:solidFill>
            </a:endParaRPr>
          </a:p>
        </p:txBody>
      </p:sp>
      <p:pic>
        <p:nvPicPr>
          <p:cNvPr id="7" name="Picture 6"/>
          <p:cNvPicPr>
            <a:picLocks noChangeAspect="1"/>
          </p:cNvPicPr>
          <p:nvPr/>
        </p:nvPicPr>
        <p:blipFill>
          <a:blip r:embed="rId3"/>
          <a:stretch>
            <a:fillRect/>
          </a:stretch>
        </p:blipFill>
        <p:spPr>
          <a:xfrm>
            <a:off x="-9993" y="2040434"/>
            <a:ext cx="8934656" cy="4304244"/>
          </a:xfrm>
          <a:prstGeom prst="rect">
            <a:avLst/>
          </a:prstGeom>
        </p:spPr>
      </p:pic>
      <p:sp>
        <p:nvSpPr>
          <p:cNvPr id="8" name="Rectangle 7"/>
          <p:cNvSpPr/>
          <p:nvPr/>
        </p:nvSpPr>
        <p:spPr>
          <a:xfrm>
            <a:off x="1149364" y="6472156"/>
            <a:ext cx="813300" cy="369332"/>
          </a:xfrm>
          <a:prstGeom prst="rect">
            <a:avLst/>
          </a:prstGeom>
          <a:solidFill>
            <a:schemeClr val="bg2">
              <a:lumMod val="60000"/>
              <a:lumOff val="40000"/>
            </a:schemeClr>
          </a:solidFill>
        </p:spPr>
        <p:txBody>
          <a:bodyPr wrap="none">
            <a:spAutoFit/>
          </a:bodyPr>
          <a:lstStyle/>
          <a:p>
            <a:r>
              <a:rPr lang="en-US" dirty="0" smtClean="0">
                <a:solidFill>
                  <a:srgbClr val="0070C0"/>
                </a:solidFill>
              </a:rPr>
              <a:t>PP, </a:t>
            </a:r>
            <a:r>
              <a:rPr lang="en-US" dirty="0">
                <a:solidFill>
                  <a:srgbClr val="0070C0"/>
                </a:solidFill>
              </a:rPr>
              <a:t>GIS</a:t>
            </a:r>
          </a:p>
        </p:txBody>
      </p:sp>
      <p:sp>
        <p:nvSpPr>
          <p:cNvPr id="9" name="Rectangle 8"/>
          <p:cNvSpPr/>
          <p:nvPr/>
        </p:nvSpPr>
        <p:spPr>
          <a:xfrm>
            <a:off x="3269469" y="6466218"/>
            <a:ext cx="2986267" cy="369332"/>
          </a:xfrm>
          <a:prstGeom prst="rect">
            <a:avLst/>
          </a:prstGeom>
          <a:solidFill>
            <a:schemeClr val="bg2">
              <a:lumMod val="60000"/>
              <a:lumOff val="40000"/>
            </a:schemeClr>
          </a:solidFill>
        </p:spPr>
        <p:txBody>
          <a:bodyPr wrap="none">
            <a:spAutoFit/>
          </a:bodyPr>
          <a:lstStyle/>
          <a:p>
            <a:r>
              <a:rPr lang="en-US" dirty="0" smtClean="0">
                <a:solidFill>
                  <a:srgbClr val="0070C0"/>
                </a:solidFill>
              </a:rPr>
              <a:t>Parallelism </a:t>
            </a:r>
            <a:r>
              <a:rPr lang="en-US" dirty="0">
                <a:solidFill>
                  <a:srgbClr val="0070C0"/>
                </a:solidFill>
              </a:rPr>
              <a:t>over </a:t>
            </a:r>
            <a:r>
              <a:rPr lang="en-US" dirty="0" smtClean="0">
                <a:solidFill>
                  <a:srgbClr val="0070C0"/>
                </a:solidFill>
              </a:rPr>
              <a:t>Radar Images</a:t>
            </a:r>
            <a:endParaRPr lang="en-US" dirty="0">
              <a:solidFill>
                <a:srgbClr val="0070C0"/>
              </a:solidFill>
            </a:endParaRPr>
          </a:p>
        </p:txBody>
      </p:sp>
      <p:sp>
        <p:nvSpPr>
          <p:cNvPr id="10" name="Rectangle 9"/>
          <p:cNvSpPr/>
          <p:nvPr/>
        </p:nvSpPr>
        <p:spPr>
          <a:xfrm>
            <a:off x="2024925" y="6466218"/>
            <a:ext cx="1244544" cy="369332"/>
          </a:xfrm>
          <a:prstGeom prst="rect">
            <a:avLst/>
          </a:prstGeom>
          <a:solidFill>
            <a:schemeClr val="bg2">
              <a:lumMod val="60000"/>
              <a:lumOff val="40000"/>
            </a:schemeClr>
          </a:solidFill>
        </p:spPr>
        <p:txBody>
          <a:bodyPr wrap="square">
            <a:spAutoFit/>
          </a:bodyPr>
          <a:lstStyle/>
          <a:p>
            <a:r>
              <a:rPr lang="en-US" dirty="0" smtClean="0">
                <a:solidFill>
                  <a:srgbClr val="0070C0"/>
                </a:solidFill>
              </a:rPr>
              <a:t>Streaming</a:t>
            </a:r>
            <a:endParaRPr lang="en-US" dirty="0">
              <a:solidFill>
                <a:srgbClr val="0070C0"/>
              </a:solidFill>
            </a:endParaRPr>
          </a:p>
        </p:txBody>
      </p:sp>
    </p:spTree>
    <p:extLst>
      <p:ext uri="{BB962C8B-B14F-4D97-AF65-F5344CB8AC3E}">
        <p14:creationId xmlns:p14="http://schemas.microsoft.com/office/powerpoint/2010/main" val="29272110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1" r="1436" b="3966"/>
          <a:stretch/>
        </p:blipFill>
        <p:spPr>
          <a:xfrm>
            <a:off x="0" y="87649"/>
            <a:ext cx="9144000" cy="6770351"/>
          </a:xfrm>
          <a:prstGeom prst="rect">
            <a:avLst/>
          </a:prstGeom>
        </p:spPr>
      </p:pic>
      <p:sp>
        <p:nvSpPr>
          <p:cNvPr id="2" name="TextBox 1"/>
          <p:cNvSpPr txBox="1"/>
          <p:nvPr/>
        </p:nvSpPr>
        <p:spPr>
          <a:xfrm>
            <a:off x="86264" y="4468483"/>
            <a:ext cx="1449238" cy="1200329"/>
          </a:xfrm>
          <a:prstGeom prst="rect">
            <a:avLst/>
          </a:prstGeom>
          <a:noFill/>
        </p:spPr>
        <p:txBody>
          <a:bodyPr wrap="square" rtlCol="0">
            <a:spAutoFit/>
          </a:bodyPr>
          <a:lstStyle/>
          <a:p>
            <a:r>
              <a:rPr lang="en-US" b="1" dirty="0" smtClean="0">
                <a:solidFill>
                  <a:srgbClr val="FF0000"/>
                </a:solidFill>
              </a:rPr>
              <a:t>17 layers</a:t>
            </a:r>
          </a:p>
          <a:p>
            <a:r>
              <a:rPr lang="en-US" b="1" dirty="0" smtClean="0">
                <a:solidFill>
                  <a:srgbClr val="FF0000"/>
                </a:solidFill>
              </a:rPr>
              <a:t>~150 Software Packages</a:t>
            </a:r>
            <a:endParaRPr lang="en-US" b="1" dirty="0">
              <a:solidFill>
                <a:srgbClr val="FF0000"/>
              </a:solidFill>
            </a:endParaRPr>
          </a:p>
        </p:txBody>
      </p:sp>
    </p:spTree>
    <p:extLst>
      <p:ext uri="{BB962C8B-B14F-4D97-AF65-F5344CB8AC3E}">
        <p14:creationId xmlns:p14="http://schemas.microsoft.com/office/powerpoint/2010/main" val="1184970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p:cNvGrpSpPr>
            <a:grpSpLocks noChangeAspect="1"/>
          </p:cNvGrpSpPr>
          <p:nvPr/>
        </p:nvGrpSpPr>
        <p:grpSpPr>
          <a:xfrm>
            <a:off x="1441154" y="0"/>
            <a:ext cx="6533529" cy="6858000"/>
            <a:chOff x="2376155" y="982372"/>
            <a:chExt cx="5197814" cy="5455954"/>
          </a:xfrm>
        </p:grpSpPr>
        <p:grpSp>
          <p:nvGrpSpPr>
            <p:cNvPr id="75" name="Group 74"/>
            <p:cNvGrpSpPr/>
            <p:nvPr/>
          </p:nvGrpSpPr>
          <p:grpSpPr>
            <a:xfrm>
              <a:off x="2376155" y="982372"/>
              <a:ext cx="5197814" cy="5455954"/>
              <a:chOff x="2440874" y="979385"/>
              <a:chExt cx="5197814" cy="5455954"/>
            </a:xfrm>
          </p:grpSpPr>
          <p:grpSp>
            <p:nvGrpSpPr>
              <p:cNvPr id="68" name="Group 67"/>
              <p:cNvGrpSpPr/>
              <p:nvPr/>
            </p:nvGrpSpPr>
            <p:grpSpPr>
              <a:xfrm>
                <a:off x="2440874" y="979385"/>
                <a:ext cx="5197814" cy="5455954"/>
                <a:chOff x="2440874" y="974140"/>
                <a:chExt cx="5197814" cy="5455954"/>
              </a:xfrm>
            </p:grpSpPr>
            <p:grpSp>
              <p:nvGrpSpPr>
                <p:cNvPr id="66" name="Group 65"/>
                <p:cNvGrpSpPr/>
                <p:nvPr/>
              </p:nvGrpSpPr>
              <p:grpSpPr>
                <a:xfrm>
                  <a:off x="2440874" y="974140"/>
                  <a:ext cx="5197814" cy="5455954"/>
                  <a:chOff x="840031" y="1200804"/>
                  <a:chExt cx="5197814" cy="5455954"/>
                </a:xfrm>
              </p:grpSpPr>
              <p:grpSp>
                <p:nvGrpSpPr>
                  <p:cNvPr id="2" name="Group 2"/>
                  <p:cNvGrpSpPr>
                    <a:grpSpLocks/>
                  </p:cNvGrpSpPr>
                  <p:nvPr/>
                </p:nvGrpSpPr>
                <p:grpSpPr bwMode="auto">
                  <a:xfrm>
                    <a:off x="840031" y="1200804"/>
                    <a:ext cx="5197814" cy="5455954"/>
                    <a:chOff x="4634" y="-3855"/>
                    <a:chExt cx="3031" cy="3696"/>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 y="-3809"/>
                      <a:ext cx="1861" cy="4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7" y="-2935"/>
                      <a:ext cx="1435" cy="37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3" y="-2514"/>
                      <a:ext cx="1413" cy="7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3" y="-1667"/>
                      <a:ext cx="1386" cy="442"/>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5" y="-3318"/>
                      <a:ext cx="1861" cy="3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2" y="-599"/>
                      <a:ext cx="1861" cy="334"/>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 y="-1176"/>
                      <a:ext cx="1861" cy="52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10"/>
                    <p:cNvGrpSpPr>
                      <a:grpSpLocks/>
                    </p:cNvGrpSpPr>
                    <p:nvPr/>
                  </p:nvGrpSpPr>
                  <p:grpSpPr bwMode="auto">
                    <a:xfrm>
                      <a:off x="4682" y="-2301"/>
                      <a:ext cx="2983" cy="2142"/>
                      <a:chOff x="4682" y="-2301"/>
                      <a:chExt cx="2983" cy="2142"/>
                    </a:xfrm>
                  </p:grpSpPr>
                  <p:sp>
                    <p:nvSpPr>
                      <p:cNvPr id="1037" name="Freeform 11"/>
                      <p:cNvSpPr>
                        <a:spLocks/>
                      </p:cNvSpPr>
                      <p:nvPr/>
                    </p:nvSpPr>
                    <p:spPr bwMode="auto">
                      <a:xfrm>
                        <a:off x="4682" y="-2301"/>
                        <a:ext cx="2983" cy="2142"/>
                      </a:xfrm>
                      <a:custGeom>
                        <a:avLst/>
                        <a:gdLst>
                          <a:gd name="T0" fmla="+- 0 6174 4682"/>
                          <a:gd name="T1" fmla="*/ T0 w 2983"/>
                          <a:gd name="T2" fmla="+- 0 -2301 -2301"/>
                          <a:gd name="T3" fmla="*/ -2301 h 2142"/>
                          <a:gd name="T4" fmla="+- 0 6059 4682"/>
                          <a:gd name="T5" fmla="*/ T4 w 2983"/>
                          <a:gd name="T6" fmla="+- 0 -2295 -2301"/>
                          <a:gd name="T7" fmla="*/ -2295 h 2142"/>
                          <a:gd name="T8" fmla="+- 0 5945 4682"/>
                          <a:gd name="T9" fmla="*/ T8 w 2983"/>
                          <a:gd name="T10" fmla="+- 0 -2275 -2301"/>
                          <a:gd name="T11" fmla="*/ -2275 h 2142"/>
                          <a:gd name="T12" fmla="+- 0 5832 4682"/>
                          <a:gd name="T13" fmla="*/ T12 w 2983"/>
                          <a:gd name="T14" fmla="+- 0 -2244 -2301"/>
                          <a:gd name="T15" fmla="*/ -2244 h 2142"/>
                          <a:gd name="T16" fmla="+- 0 5720 4682"/>
                          <a:gd name="T17" fmla="*/ T16 w 2983"/>
                          <a:gd name="T18" fmla="+- 0 -2199 -2301"/>
                          <a:gd name="T19" fmla="*/ -2199 h 2142"/>
                          <a:gd name="T20" fmla="+- 0 5611 4682"/>
                          <a:gd name="T21" fmla="*/ T20 w 2983"/>
                          <a:gd name="T22" fmla="+- 0 -2141 -2301"/>
                          <a:gd name="T23" fmla="*/ -2141 h 2142"/>
                          <a:gd name="T24" fmla="+- 0 5505 4682"/>
                          <a:gd name="T25" fmla="*/ T24 w 2983"/>
                          <a:gd name="T26" fmla="+- 0 -2071 -2301"/>
                          <a:gd name="T27" fmla="*/ -2071 h 2142"/>
                          <a:gd name="T28" fmla="+- 0 5401 4682"/>
                          <a:gd name="T29" fmla="*/ T28 w 2983"/>
                          <a:gd name="T30" fmla="+- 0 -1988 -2301"/>
                          <a:gd name="T31" fmla="*/ -1988 h 2142"/>
                          <a:gd name="T32" fmla="+- 0 5302 4682"/>
                          <a:gd name="T33" fmla="*/ T32 w 2983"/>
                          <a:gd name="T34" fmla="+- 0 -1892 -2301"/>
                          <a:gd name="T35" fmla="*/ -1892 h 2142"/>
                          <a:gd name="T36" fmla="+- 0 5207 4682"/>
                          <a:gd name="T37" fmla="*/ T36 w 2983"/>
                          <a:gd name="T38" fmla="+- 0 -1783 -2301"/>
                          <a:gd name="T39" fmla="*/ -1783 h 2142"/>
                          <a:gd name="T40" fmla="+- 0 5117 4682"/>
                          <a:gd name="T41" fmla="*/ T40 w 2983"/>
                          <a:gd name="T42" fmla="+- 0 -1662 -2301"/>
                          <a:gd name="T43" fmla="*/ -1662 h 2142"/>
                          <a:gd name="T44" fmla="+- 0 5076 4682"/>
                          <a:gd name="T45" fmla="*/ T44 w 2983"/>
                          <a:gd name="T46" fmla="+- 0 -1599 -2301"/>
                          <a:gd name="T47" fmla="*/ -1599 h 2142"/>
                          <a:gd name="T48" fmla="+- 0 5036 4682"/>
                          <a:gd name="T49" fmla="*/ T48 w 2983"/>
                          <a:gd name="T50" fmla="+- 0 -1533 -2301"/>
                          <a:gd name="T51" fmla="*/ -1533 h 2142"/>
                          <a:gd name="T52" fmla="+- 0 4999 4682"/>
                          <a:gd name="T53" fmla="*/ T52 w 2983"/>
                          <a:gd name="T54" fmla="+- 0 -1467 -2301"/>
                          <a:gd name="T55" fmla="*/ -1467 h 2142"/>
                          <a:gd name="T56" fmla="+- 0 4963 4682"/>
                          <a:gd name="T57" fmla="*/ T56 w 2983"/>
                          <a:gd name="T58" fmla="+- 0 -1398 -2301"/>
                          <a:gd name="T59" fmla="*/ -1398 h 2142"/>
                          <a:gd name="T60" fmla="+- 0 4930 4682"/>
                          <a:gd name="T61" fmla="*/ T60 w 2983"/>
                          <a:gd name="T62" fmla="+- 0 -1328 -2301"/>
                          <a:gd name="T63" fmla="*/ -1328 h 2142"/>
                          <a:gd name="T64" fmla="+- 0 4899 4682"/>
                          <a:gd name="T65" fmla="*/ T64 w 2983"/>
                          <a:gd name="T66" fmla="+- 0 -1257 -2301"/>
                          <a:gd name="T67" fmla="*/ -1257 h 2142"/>
                          <a:gd name="T68" fmla="+- 0 4870 4682"/>
                          <a:gd name="T69" fmla="*/ T68 w 2983"/>
                          <a:gd name="T70" fmla="+- 0 -1184 -2301"/>
                          <a:gd name="T71" fmla="*/ -1184 h 2142"/>
                          <a:gd name="T72" fmla="+- 0 4843 4682"/>
                          <a:gd name="T73" fmla="*/ T72 w 2983"/>
                          <a:gd name="T74" fmla="+- 0 -1110 -2301"/>
                          <a:gd name="T75" fmla="*/ -1110 h 2142"/>
                          <a:gd name="T76" fmla="+- 0 4818 4682"/>
                          <a:gd name="T77" fmla="*/ T76 w 2983"/>
                          <a:gd name="T78" fmla="+- 0 -1035 -2301"/>
                          <a:gd name="T79" fmla="*/ -1035 h 2142"/>
                          <a:gd name="T80" fmla="+- 0 4796 4682"/>
                          <a:gd name="T81" fmla="*/ T80 w 2983"/>
                          <a:gd name="T82" fmla="+- 0 -959 -2301"/>
                          <a:gd name="T83" fmla="*/ -959 h 2142"/>
                          <a:gd name="T84" fmla="+- 0 4775 4682"/>
                          <a:gd name="T85" fmla="*/ T84 w 2983"/>
                          <a:gd name="T86" fmla="+- 0 -882 -2301"/>
                          <a:gd name="T87" fmla="*/ -882 h 2142"/>
                          <a:gd name="T88" fmla="+- 0 4756 4682"/>
                          <a:gd name="T89" fmla="*/ T88 w 2983"/>
                          <a:gd name="T90" fmla="+- 0 -804 -2301"/>
                          <a:gd name="T91" fmla="*/ -804 h 2142"/>
                          <a:gd name="T92" fmla="+- 0 4740 4682"/>
                          <a:gd name="T93" fmla="*/ T92 w 2983"/>
                          <a:gd name="T94" fmla="+- 0 -725 -2301"/>
                          <a:gd name="T95" fmla="*/ -725 h 2142"/>
                          <a:gd name="T96" fmla="+- 0 4726 4682"/>
                          <a:gd name="T97" fmla="*/ T96 w 2983"/>
                          <a:gd name="T98" fmla="+- 0 -646 -2301"/>
                          <a:gd name="T99" fmla="*/ -646 h 2142"/>
                          <a:gd name="T100" fmla="+- 0 4713 4682"/>
                          <a:gd name="T101" fmla="*/ T100 w 2983"/>
                          <a:gd name="T102" fmla="+- 0 -566 -2301"/>
                          <a:gd name="T103" fmla="*/ -566 h 2142"/>
                          <a:gd name="T104" fmla="+- 0 4703 4682"/>
                          <a:gd name="T105" fmla="*/ T104 w 2983"/>
                          <a:gd name="T106" fmla="+- 0 -485 -2301"/>
                          <a:gd name="T107" fmla="*/ -485 h 2142"/>
                          <a:gd name="T108" fmla="+- 0 4695 4682"/>
                          <a:gd name="T109" fmla="*/ T108 w 2983"/>
                          <a:gd name="T110" fmla="+- 0 -404 -2301"/>
                          <a:gd name="T111" fmla="*/ -404 h 2142"/>
                          <a:gd name="T112" fmla="+- 0 4688 4682"/>
                          <a:gd name="T113" fmla="*/ T112 w 2983"/>
                          <a:gd name="T114" fmla="+- 0 -322 -2301"/>
                          <a:gd name="T115" fmla="*/ -322 h 2142"/>
                          <a:gd name="T116" fmla="+- 0 4684 4682"/>
                          <a:gd name="T117" fmla="*/ T116 w 2983"/>
                          <a:gd name="T118" fmla="+- 0 -241 -2301"/>
                          <a:gd name="T119" fmla="*/ -241 h 2142"/>
                          <a:gd name="T120" fmla="+- 0 4682 4682"/>
                          <a:gd name="T121" fmla="*/ T120 w 2983"/>
                          <a:gd name="T122" fmla="+- 0 -159 -2301"/>
                          <a:gd name="T123" fmla="*/ -159 h 2142"/>
                          <a:gd name="T124" fmla="+- 0 7665 4682"/>
                          <a:gd name="T125" fmla="*/ T124 w 2983"/>
                          <a:gd name="T126" fmla="+- 0 -159 -2301"/>
                          <a:gd name="T127" fmla="*/ -159 h 2142"/>
                          <a:gd name="T128" fmla="+- 0 7663 4682"/>
                          <a:gd name="T129" fmla="*/ T128 w 2983"/>
                          <a:gd name="T130" fmla="+- 0 -241 -2301"/>
                          <a:gd name="T131" fmla="*/ -241 h 2142"/>
                          <a:gd name="T132" fmla="+- 0 7659 4682"/>
                          <a:gd name="T133" fmla="*/ T132 w 2983"/>
                          <a:gd name="T134" fmla="+- 0 -322 -2301"/>
                          <a:gd name="T135" fmla="*/ -322 h 2142"/>
                          <a:gd name="T136" fmla="+- 0 7653 4682"/>
                          <a:gd name="T137" fmla="*/ T136 w 2983"/>
                          <a:gd name="T138" fmla="+- 0 -403 -2301"/>
                          <a:gd name="T139" fmla="*/ -403 h 2142"/>
                          <a:gd name="T140" fmla="+- 0 7644 4682"/>
                          <a:gd name="T141" fmla="*/ T140 w 2983"/>
                          <a:gd name="T142" fmla="+- 0 -484 -2301"/>
                          <a:gd name="T143" fmla="*/ -484 h 2142"/>
                          <a:gd name="T144" fmla="+- 0 7634 4682"/>
                          <a:gd name="T145" fmla="*/ T144 w 2983"/>
                          <a:gd name="T146" fmla="+- 0 -565 -2301"/>
                          <a:gd name="T147" fmla="*/ -565 h 2142"/>
                          <a:gd name="T148" fmla="+- 0 7622 4682"/>
                          <a:gd name="T149" fmla="*/ T148 w 2983"/>
                          <a:gd name="T150" fmla="+- 0 -645 -2301"/>
                          <a:gd name="T151" fmla="*/ -645 h 2142"/>
                          <a:gd name="T152" fmla="+- 0 7607 4682"/>
                          <a:gd name="T153" fmla="*/ T152 w 2983"/>
                          <a:gd name="T154" fmla="+- 0 -724 -2301"/>
                          <a:gd name="T155" fmla="*/ -724 h 2142"/>
                          <a:gd name="T156" fmla="+- 0 7591 4682"/>
                          <a:gd name="T157" fmla="*/ T156 w 2983"/>
                          <a:gd name="T158" fmla="+- 0 -803 -2301"/>
                          <a:gd name="T159" fmla="*/ -803 h 2142"/>
                          <a:gd name="T160" fmla="+- 0 7572 4682"/>
                          <a:gd name="T161" fmla="*/ T160 w 2983"/>
                          <a:gd name="T162" fmla="+- 0 -881 -2301"/>
                          <a:gd name="T163" fmla="*/ -881 h 2142"/>
                          <a:gd name="T164" fmla="+- 0 7552 4682"/>
                          <a:gd name="T165" fmla="*/ T164 w 2983"/>
                          <a:gd name="T166" fmla="+- 0 -958 -2301"/>
                          <a:gd name="T167" fmla="*/ -958 h 2142"/>
                          <a:gd name="T168" fmla="+- 0 7529 4682"/>
                          <a:gd name="T169" fmla="*/ T168 w 2983"/>
                          <a:gd name="T170" fmla="+- 0 -1034 -2301"/>
                          <a:gd name="T171" fmla="*/ -1034 h 2142"/>
                          <a:gd name="T172" fmla="+- 0 7504 4682"/>
                          <a:gd name="T173" fmla="*/ T172 w 2983"/>
                          <a:gd name="T174" fmla="+- 0 -1109 -2301"/>
                          <a:gd name="T175" fmla="*/ -1109 h 2142"/>
                          <a:gd name="T176" fmla="+- 0 7477 4682"/>
                          <a:gd name="T177" fmla="*/ T176 w 2983"/>
                          <a:gd name="T178" fmla="+- 0 -1183 -2301"/>
                          <a:gd name="T179" fmla="*/ -1183 h 2142"/>
                          <a:gd name="T180" fmla="+- 0 7448 4682"/>
                          <a:gd name="T181" fmla="*/ T180 w 2983"/>
                          <a:gd name="T182" fmla="+- 0 -1256 -2301"/>
                          <a:gd name="T183" fmla="*/ -1256 h 2142"/>
                          <a:gd name="T184" fmla="+- 0 7417 4682"/>
                          <a:gd name="T185" fmla="*/ T184 w 2983"/>
                          <a:gd name="T186" fmla="+- 0 -1327 -2301"/>
                          <a:gd name="T187" fmla="*/ -1327 h 2142"/>
                          <a:gd name="T188" fmla="+- 0 7384 4682"/>
                          <a:gd name="T189" fmla="*/ T188 w 2983"/>
                          <a:gd name="T190" fmla="+- 0 -1397 -2301"/>
                          <a:gd name="T191" fmla="*/ -1397 h 2142"/>
                          <a:gd name="T192" fmla="+- 0 7349 4682"/>
                          <a:gd name="T193" fmla="*/ T192 w 2983"/>
                          <a:gd name="T194" fmla="+- 0 -1466 -2301"/>
                          <a:gd name="T195" fmla="*/ -1466 h 2142"/>
                          <a:gd name="T196" fmla="+- 0 7311 4682"/>
                          <a:gd name="T197" fmla="*/ T196 w 2983"/>
                          <a:gd name="T198" fmla="+- 0 -1532 -2301"/>
                          <a:gd name="T199" fmla="*/ -1532 h 2142"/>
                          <a:gd name="T200" fmla="+- 0 7272 4682"/>
                          <a:gd name="T201" fmla="*/ T200 w 2983"/>
                          <a:gd name="T202" fmla="+- 0 -1597 -2301"/>
                          <a:gd name="T203" fmla="*/ -1597 h 2142"/>
                          <a:gd name="T204" fmla="+- 0 7230 4682"/>
                          <a:gd name="T205" fmla="*/ T204 w 2983"/>
                          <a:gd name="T206" fmla="+- 0 -1661 -2301"/>
                          <a:gd name="T207" fmla="*/ -1661 h 2142"/>
                          <a:gd name="T208" fmla="+- 0 7140 4682"/>
                          <a:gd name="T209" fmla="*/ T208 w 2983"/>
                          <a:gd name="T210" fmla="+- 0 -1782 -2301"/>
                          <a:gd name="T211" fmla="*/ -1782 h 2142"/>
                          <a:gd name="T212" fmla="+- 0 7045 4682"/>
                          <a:gd name="T213" fmla="*/ T212 w 2983"/>
                          <a:gd name="T214" fmla="+- 0 -1891 -2301"/>
                          <a:gd name="T215" fmla="*/ -1891 h 2142"/>
                          <a:gd name="T216" fmla="+- 0 6946 4682"/>
                          <a:gd name="T217" fmla="*/ T216 w 2983"/>
                          <a:gd name="T218" fmla="+- 0 -1987 -2301"/>
                          <a:gd name="T219" fmla="*/ -1987 h 2142"/>
                          <a:gd name="T220" fmla="+- 0 6843 4682"/>
                          <a:gd name="T221" fmla="*/ T220 w 2983"/>
                          <a:gd name="T222" fmla="+- 0 -2070 -2301"/>
                          <a:gd name="T223" fmla="*/ -2070 h 2142"/>
                          <a:gd name="T224" fmla="+- 0 6736 4682"/>
                          <a:gd name="T225" fmla="*/ T224 w 2983"/>
                          <a:gd name="T226" fmla="+- 0 -2141 -2301"/>
                          <a:gd name="T227" fmla="*/ -2141 h 2142"/>
                          <a:gd name="T228" fmla="+- 0 6627 4682"/>
                          <a:gd name="T229" fmla="*/ T228 w 2983"/>
                          <a:gd name="T230" fmla="+- 0 -2198 -2301"/>
                          <a:gd name="T231" fmla="*/ -2198 h 2142"/>
                          <a:gd name="T232" fmla="+- 0 6515 4682"/>
                          <a:gd name="T233" fmla="*/ T232 w 2983"/>
                          <a:gd name="T234" fmla="+- 0 -2243 -2301"/>
                          <a:gd name="T235" fmla="*/ -2243 h 2142"/>
                          <a:gd name="T236" fmla="+- 0 6402 4682"/>
                          <a:gd name="T237" fmla="*/ T236 w 2983"/>
                          <a:gd name="T238" fmla="+- 0 -2275 -2301"/>
                          <a:gd name="T239" fmla="*/ -2275 h 2142"/>
                          <a:gd name="T240" fmla="+- 0 6288 4682"/>
                          <a:gd name="T241" fmla="*/ T240 w 2983"/>
                          <a:gd name="T242" fmla="+- 0 -2295 -2301"/>
                          <a:gd name="T243" fmla="*/ -2295 h 2142"/>
                          <a:gd name="T244" fmla="+- 0 6174 4682"/>
                          <a:gd name="T245" fmla="*/ T244 w 2983"/>
                          <a:gd name="T246" fmla="+- 0 -2301 -2301"/>
                          <a:gd name="T247" fmla="*/ -2301 h 214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Lst>
                        <a:rect l="0" t="0" r="r" b="b"/>
                        <a:pathLst>
                          <a:path w="2983" h="2142">
                            <a:moveTo>
                              <a:pt x="1492" y="0"/>
                            </a:moveTo>
                            <a:lnTo>
                              <a:pt x="1377" y="6"/>
                            </a:lnTo>
                            <a:lnTo>
                              <a:pt x="1263" y="26"/>
                            </a:lnTo>
                            <a:lnTo>
                              <a:pt x="1150" y="57"/>
                            </a:lnTo>
                            <a:lnTo>
                              <a:pt x="1038" y="102"/>
                            </a:lnTo>
                            <a:lnTo>
                              <a:pt x="929" y="160"/>
                            </a:lnTo>
                            <a:lnTo>
                              <a:pt x="823" y="230"/>
                            </a:lnTo>
                            <a:lnTo>
                              <a:pt x="719" y="313"/>
                            </a:lnTo>
                            <a:lnTo>
                              <a:pt x="620" y="409"/>
                            </a:lnTo>
                            <a:lnTo>
                              <a:pt x="525" y="518"/>
                            </a:lnTo>
                            <a:lnTo>
                              <a:pt x="435" y="639"/>
                            </a:lnTo>
                            <a:lnTo>
                              <a:pt x="394" y="702"/>
                            </a:lnTo>
                            <a:lnTo>
                              <a:pt x="354" y="768"/>
                            </a:lnTo>
                            <a:lnTo>
                              <a:pt x="317" y="834"/>
                            </a:lnTo>
                            <a:lnTo>
                              <a:pt x="281" y="903"/>
                            </a:lnTo>
                            <a:lnTo>
                              <a:pt x="248" y="973"/>
                            </a:lnTo>
                            <a:lnTo>
                              <a:pt x="217" y="1044"/>
                            </a:lnTo>
                            <a:lnTo>
                              <a:pt x="188" y="1117"/>
                            </a:lnTo>
                            <a:lnTo>
                              <a:pt x="161" y="1191"/>
                            </a:lnTo>
                            <a:lnTo>
                              <a:pt x="136" y="1266"/>
                            </a:lnTo>
                            <a:lnTo>
                              <a:pt x="114" y="1342"/>
                            </a:lnTo>
                            <a:lnTo>
                              <a:pt x="93" y="1419"/>
                            </a:lnTo>
                            <a:lnTo>
                              <a:pt x="74" y="1497"/>
                            </a:lnTo>
                            <a:lnTo>
                              <a:pt x="58" y="1576"/>
                            </a:lnTo>
                            <a:lnTo>
                              <a:pt x="44" y="1655"/>
                            </a:lnTo>
                            <a:lnTo>
                              <a:pt x="31" y="1735"/>
                            </a:lnTo>
                            <a:lnTo>
                              <a:pt x="21" y="1816"/>
                            </a:lnTo>
                            <a:lnTo>
                              <a:pt x="13" y="1897"/>
                            </a:lnTo>
                            <a:lnTo>
                              <a:pt x="6" y="1979"/>
                            </a:lnTo>
                            <a:lnTo>
                              <a:pt x="2" y="2060"/>
                            </a:lnTo>
                            <a:lnTo>
                              <a:pt x="0" y="2142"/>
                            </a:lnTo>
                            <a:lnTo>
                              <a:pt x="2983" y="2142"/>
                            </a:lnTo>
                            <a:lnTo>
                              <a:pt x="2981" y="2060"/>
                            </a:lnTo>
                            <a:lnTo>
                              <a:pt x="2977" y="1979"/>
                            </a:lnTo>
                            <a:lnTo>
                              <a:pt x="2971" y="1898"/>
                            </a:lnTo>
                            <a:lnTo>
                              <a:pt x="2962" y="1817"/>
                            </a:lnTo>
                            <a:lnTo>
                              <a:pt x="2952" y="1736"/>
                            </a:lnTo>
                            <a:lnTo>
                              <a:pt x="2940" y="1656"/>
                            </a:lnTo>
                            <a:lnTo>
                              <a:pt x="2925" y="1577"/>
                            </a:lnTo>
                            <a:lnTo>
                              <a:pt x="2909" y="1498"/>
                            </a:lnTo>
                            <a:lnTo>
                              <a:pt x="2890" y="1420"/>
                            </a:lnTo>
                            <a:lnTo>
                              <a:pt x="2870" y="1343"/>
                            </a:lnTo>
                            <a:lnTo>
                              <a:pt x="2847" y="1267"/>
                            </a:lnTo>
                            <a:lnTo>
                              <a:pt x="2822" y="1192"/>
                            </a:lnTo>
                            <a:lnTo>
                              <a:pt x="2795" y="1118"/>
                            </a:lnTo>
                            <a:lnTo>
                              <a:pt x="2766" y="1045"/>
                            </a:lnTo>
                            <a:lnTo>
                              <a:pt x="2735" y="974"/>
                            </a:lnTo>
                            <a:lnTo>
                              <a:pt x="2702" y="904"/>
                            </a:lnTo>
                            <a:lnTo>
                              <a:pt x="2667" y="835"/>
                            </a:lnTo>
                            <a:lnTo>
                              <a:pt x="2629" y="769"/>
                            </a:lnTo>
                            <a:lnTo>
                              <a:pt x="2590" y="704"/>
                            </a:lnTo>
                            <a:lnTo>
                              <a:pt x="2548" y="640"/>
                            </a:lnTo>
                            <a:lnTo>
                              <a:pt x="2458" y="519"/>
                            </a:lnTo>
                            <a:lnTo>
                              <a:pt x="2363" y="410"/>
                            </a:lnTo>
                            <a:lnTo>
                              <a:pt x="2264" y="314"/>
                            </a:lnTo>
                            <a:lnTo>
                              <a:pt x="2161" y="231"/>
                            </a:lnTo>
                            <a:lnTo>
                              <a:pt x="2054" y="160"/>
                            </a:lnTo>
                            <a:lnTo>
                              <a:pt x="1945" y="103"/>
                            </a:lnTo>
                            <a:lnTo>
                              <a:pt x="1833" y="58"/>
                            </a:lnTo>
                            <a:lnTo>
                              <a:pt x="1720" y="26"/>
                            </a:lnTo>
                            <a:lnTo>
                              <a:pt x="1606" y="6"/>
                            </a:lnTo>
                            <a:lnTo>
                              <a:pt x="14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12"/>
                    <p:cNvGrpSpPr>
                      <a:grpSpLocks/>
                    </p:cNvGrpSpPr>
                    <p:nvPr/>
                  </p:nvGrpSpPr>
                  <p:grpSpPr bwMode="auto">
                    <a:xfrm>
                      <a:off x="4682" y="-2301"/>
                      <a:ext cx="2983" cy="2142"/>
                      <a:chOff x="4682" y="-2301"/>
                      <a:chExt cx="2983" cy="2142"/>
                    </a:xfrm>
                  </p:grpSpPr>
                  <p:sp>
                    <p:nvSpPr>
                      <p:cNvPr id="1036" name="Freeform 13"/>
                      <p:cNvSpPr>
                        <a:spLocks/>
                      </p:cNvSpPr>
                      <p:nvPr/>
                    </p:nvSpPr>
                    <p:spPr bwMode="auto">
                      <a:xfrm>
                        <a:off x="4682" y="-2301"/>
                        <a:ext cx="2983" cy="2142"/>
                      </a:xfrm>
                      <a:custGeom>
                        <a:avLst/>
                        <a:gdLst>
                          <a:gd name="T0" fmla="+- 0 5120 4682"/>
                          <a:gd name="T1" fmla="*/ T0 w 2983"/>
                          <a:gd name="T2" fmla="+- 0 -1659 -2301"/>
                          <a:gd name="T3" fmla="*/ -1659 h 2142"/>
                          <a:gd name="T4" fmla="+- 0 5078 4682"/>
                          <a:gd name="T5" fmla="*/ T4 w 2983"/>
                          <a:gd name="T6" fmla="+- 0 -1596 -2301"/>
                          <a:gd name="T7" fmla="*/ -1596 h 2142"/>
                          <a:gd name="T8" fmla="+- 0 5038 4682"/>
                          <a:gd name="T9" fmla="*/ T8 w 2983"/>
                          <a:gd name="T10" fmla="+- 0 -1531 -2301"/>
                          <a:gd name="T11" fmla="*/ -1531 h 2142"/>
                          <a:gd name="T12" fmla="+- 0 5000 4682"/>
                          <a:gd name="T13" fmla="*/ T12 w 2983"/>
                          <a:gd name="T14" fmla="+- 0 -1465 -2301"/>
                          <a:gd name="T15" fmla="*/ -1465 h 2142"/>
                          <a:gd name="T16" fmla="+- 0 4965 4682"/>
                          <a:gd name="T17" fmla="*/ T16 w 2983"/>
                          <a:gd name="T18" fmla="+- 0 -1397 -2301"/>
                          <a:gd name="T19" fmla="*/ -1397 h 2142"/>
                          <a:gd name="T20" fmla="+- 0 4931 4682"/>
                          <a:gd name="T21" fmla="*/ T20 w 2983"/>
                          <a:gd name="T22" fmla="+- 0 -1327 -2301"/>
                          <a:gd name="T23" fmla="*/ -1327 h 2142"/>
                          <a:gd name="T24" fmla="+- 0 4900 4682"/>
                          <a:gd name="T25" fmla="*/ T24 w 2983"/>
                          <a:gd name="T26" fmla="+- 0 -1256 -2301"/>
                          <a:gd name="T27" fmla="*/ -1256 h 2142"/>
                          <a:gd name="T28" fmla="+- 0 4871 4682"/>
                          <a:gd name="T29" fmla="*/ T28 w 2983"/>
                          <a:gd name="T30" fmla="+- 0 -1184 -2301"/>
                          <a:gd name="T31" fmla="*/ -1184 h 2142"/>
                          <a:gd name="T32" fmla="+- 0 4844 4682"/>
                          <a:gd name="T33" fmla="*/ T32 w 2983"/>
                          <a:gd name="T34" fmla="+- 0 -1110 -2301"/>
                          <a:gd name="T35" fmla="*/ -1110 h 2142"/>
                          <a:gd name="T36" fmla="+- 0 4819 4682"/>
                          <a:gd name="T37" fmla="*/ T36 w 2983"/>
                          <a:gd name="T38" fmla="+- 0 -1035 -2301"/>
                          <a:gd name="T39" fmla="*/ -1035 h 2142"/>
                          <a:gd name="T40" fmla="+- 0 4796 4682"/>
                          <a:gd name="T41" fmla="*/ T40 w 2983"/>
                          <a:gd name="T42" fmla="+- 0 -959 -2301"/>
                          <a:gd name="T43" fmla="*/ -959 h 2142"/>
                          <a:gd name="T44" fmla="+- 0 4775 4682"/>
                          <a:gd name="T45" fmla="*/ T44 w 2983"/>
                          <a:gd name="T46" fmla="+- 0 -882 -2301"/>
                          <a:gd name="T47" fmla="*/ -882 h 2142"/>
                          <a:gd name="T48" fmla="+- 0 4757 4682"/>
                          <a:gd name="T49" fmla="*/ T48 w 2983"/>
                          <a:gd name="T50" fmla="+- 0 -804 -2301"/>
                          <a:gd name="T51" fmla="*/ -804 h 2142"/>
                          <a:gd name="T52" fmla="+- 0 4740 4682"/>
                          <a:gd name="T53" fmla="*/ T52 w 2983"/>
                          <a:gd name="T54" fmla="+- 0 -725 -2301"/>
                          <a:gd name="T55" fmla="*/ -725 h 2142"/>
                          <a:gd name="T56" fmla="+- 0 4726 4682"/>
                          <a:gd name="T57" fmla="*/ T56 w 2983"/>
                          <a:gd name="T58" fmla="+- 0 -645 -2301"/>
                          <a:gd name="T59" fmla="*/ -645 h 2142"/>
                          <a:gd name="T60" fmla="+- 0 4713 4682"/>
                          <a:gd name="T61" fmla="*/ T60 w 2983"/>
                          <a:gd name="T62" fmla="+- 0 -565 -2301"/>
                          <a:gd name="T63" fmla="*/ -565 h 2142"/>
                          <a:gd name="T64" fmla="+- 0 4703 4682"/>
                          <a:gd name="T65" fmla="*/ T64 w 2983"/>
                          <a:gd name="T66" fmla="+- 0 -485 -2301"/>
                          <a:gd name="T67" fmla="*/ -485 h 2142"/>
                          <a:gd name="T68" fmla="+- 0 4695 4682"/>
                          <a:gd name="T69" fmla="*/ T68 w 2983"/>
                          <a:gd name="T70" fmla="+- 0 -404 -2301"/>
                          <a:gd name="T71" fmla="*/ -404 h 2142"/>
                          <a:gd name="T72" fmla="+- 0 4688 4682"/>
                          <a:gd name="T73" fmla="*/ T72 w 2983"/>
                          <a:gd name="T74" fmla="+- 0 -322 -2301"/>
                          <a:gd name="T75" fmla="*/ -322 h 2142"/>
                          <a:gd name="T76" fmla="+- 0 4684 4682"/>
                          <a:gd name="T77" fmla="*/ T76 w 2983"/>
                          <a:gd name="T78" fmla="+- 0 -241 -2301"/>
                          <a:gd name="T79" fmla="*/ -241 h 2142"/>
                          <a:gd name="T80" fmla="+- 0 4682 4682"/>
                          <a:gd name="T81" fmla="*/ T80 w 2983"/>
                          <a:gd name="T82" fmla="+- 0 -159 -2301"/>
                          <a:gd name="T83" fmla="*/ -159 h 2142"/>
                          <a:gd name="T84" fmla="+- 0 7665 4682"/>
                          <a:gd name="T85" fmla="*/ T84 w 2983"/>
                          <a:gd name="T86" fmla="+- 0 -159 -2301"/>
                          <a:gd name="T87" fmla="*/ -159 h 2142"/>
                          <a:gd name="T88" fmla="+- 0 7663 4682"/>
                          <a:gd name="T89" fmla="*/ T88 w 2983"/>
                          <a:gd name="T90" fmla="+- 0 -241 -2301"/>
                          <a:gd name="T91" fmla="*/ -241 h 2142"/>
                          <a:gd name="T92" fmla="+- 0 7659 4682"/>
                          <a:gd name="T93" fmla="*/ T92 w 2983"/>
                          <a:gd name="T94" fmla="+- 0 -322 -2301"/>
                          <a:gd name="T95" fmla="*/ -322 h 2142"/>
                          <a:gd name="T96" fmla="+- 0 7653 4682"/>
                          <a:gd name="T97" fmla="*/ T96 w 2983"/>
                          <a:gd name="T98" fmla="+- 0 -403 -2301"/>
                          <a:gd name="T99" fmla="*/ -403 h 2142"/>
                          <a:gd name="T100" fmla="+- 0 7644 4682"/>
                          <a:gd name="T101" fmla="*/ T100 w 2983"/>
                          <a:gd name="T102" fmla="+- 0 -484 -2301"/>
                          <a:gd name="T103" fmla="*/ -484 h 2142"/>
                          <a:gd name="T104" fmla="+- 0 7634 4682"/>
                          <a:gd name="T105" fmla="*/ T104 w 2983"/>
                          <a:gd name="T106" fmla="+- 0 -565 -2301"/>
                          <a:gd name="T107" fmla="*/ -565 h 2142"/>
                          <a:gd name="T108" fmla="+- 0 7622 4682"/>
                          <a:gd name="T109" fmla="*/ T108 w 2983"/>
                          <a:gd name="T110" fmla="+- 0 -645 -2301"/>
                          <a:gd name="T111" fmla="*/ -645 h 2142"/>
                          <a:gd name="T112" fmla="+- 0 7607 4682"/>
                          <a:gd name="T113" fmla="*/ T112 w 2983"/>
                          <a:gd name="T114" fmla="+- 0 -724 -2301"/>
                          <a:gd name="T115" fmla="*/ -724 h 2142"/>
                          <a:gd name="T116" fmla="+- 0 7591 4682"/>
                          <a:gd name="T117" fmla="*/ T116 w 2983"/>
                          <a:gd name="T118" fmla="+- 0 -803 -2301"/>
                          <a:gd name="T119" fmla="*/ -803 h 2142"/>
                          <a:gd name="T120" fmla="+- 0 7572 4682"/>
                          <a:gd name="T121" fmla="*/ T120 w 2983"/>
                          <a:gd name="T122" fmla="+- 0 -881 -2301"/>
                          <a:gd name="T123" fmla="*/ -881 h 2142"/>
                          <a:gd name="T124" fmla="+- 0 7552 4682"/>
                          <a:gd name="T125" fmla="*/ T124 w 2983"/>
                          <a:gd name="T126" fmla="+- 0 -958 -2301"/>
                          <a:gd name="T127" fmla="*/ -958 h 2142"/>
                          <a:gd name="T128" fmla="+- 0 7529 4682"/>
                          <a:gd name="T129" fmla="*/ T128 w 2983"/>
                          <a:gd name="T130" fmla="+- 0 -1034 -2301"/>
                          <a:gd name="T131" fmla="*/ -1034 h 2142"/>
                          <a:gd name="T132" fmla="+- 0 7504 4682"/>
                          <a:gd name="T133" fmla="*/ T132 w 2983"/>
                          <a:gd name="T134" fmla="+- 0 -1109 -2301"/>
                          <a:gd name="T135" fmla="*/ -1109 h 2142"/>
                          <a:gd name="T136" fmla="+- 0 7477 4682"/>
                          <a:gd name="T137" fmla="*/ T136 w 2983"/>
                          <a:gd name="T138" fmla="+- 0 -1183 -2301"/>
                          <a:gd name="T139" fmla="*/ -1183 h 2142"/>
                          <a:gd name="T140" fmla="+- 0 7448 4682"/>
                          <a:gd name="T141" fmla="*/ T140 w 2983"/>
                          <a:gd name="T142" fmla="+- 0 -1256 -2301"/>
                          <a:gd name="T143" fmla="*/ -1256 h 2142"/>
                          <a:gd name="T144" fmla="+- 0 7417 4682"/>
                          <a:gd name="T145" fmla="*/ T144 w 2983"/>
                          <a:gd name="T146" fmla="+- 0 -1327 -2301"/>
                          <a:gd name="T147" fmla="*/ -1327 h 2142"/>
                          <a:gd name="T148" fmla="+- 0 7384 4682"/>
                          <a:gd name="T149" fmla="*/ T148 w 2983"/>
                          <a:gd name="T150" fmla="+- 0 -1397 -2301"/>
                          <a:gd name="T151" fmla="*/ -1397 h 2142"/>
                          <a:gd name="T152" fmla="+- 0 7349 4682"/>
                          <a:gd name="T153" fmla="*/ T152 w 2983"/>
                          <a:gd name="T154" fmla="+- 0 -1466 -2301"/>
                          <a:gd name="T155" fmla="*/ -1466 h 2142"/>
                          <a:gd name="T156" fmla="+- 0 7311 4682"/>
                          <a:gd name="T157" fmla="*/ T156 w 2983"/>
                          <a:gd name="T158" fmla="+- 0 -1532 -2301"/>
                          <a:gd name="T159" fmla="*/ -1532 h 2142"/>
                          <a:gd name="T160" fmla="+- 0 7272 4682"/>
                          <a:gd name="T161" fmla="*/ T160 w 2983"/>
                          <a:gd name="T162" fmla="+- 0 -1597 -2301"/>
                          <a:gd name="T163" fmla="*/ -1597 h 2142"/>
                          <a:gd name="T164" fmla="+- 0 7230 4682"/>
                          <a:gd name="T165" fmla="*/ T164 w 2983"/>
                          <a:gd name="T166" fmla="+- 0 -1661 -2301"/>
                          <a:gd name="T167" fmla="*/ -1661 h 2142"/>
                          <a:gd name="T168" fmla="+- 0 7140 4682"/>
                          <a:gd name="T169" fmla="*/ T168 w 2983"/>
                          <a:gd name="T170" fmla="+- 0 -1782 -2301"/>
                          <a:gd name="T171" fmla="*/ -1782 h 2142"/>
                          <a:gd name="T172" fmla="+- 0 7045 4682"/>
                          <a:gd name="T173" fmla="*/ T172 w 2983"/>
                          <a:gd name="T174" fmla="+- 0 -1891 -2301"/>
                          <a:gd name="T175" fmla="*/ -1891 h 2142"/>
                          <a:gd name="T176" fmla="+- 0 6946 4682"/>
                          <a:gd name="T177" fmla="*/ T176 w 2983"/>
                          <a:gd name="T178" fmla="+- 0 -1987 -2301"/>
                          <a:gd name="T179" fmla="*/ -1987 h 2142"/>
                          <a:gd name="T180" fmla="+- 0 6843 4682"/>
                          <a:gd name="T181" fmla="*/ T180 w 2983"/>
                          <a:gd name="T182" fmla="+- 0 -2070 -2301"/>
                          <a:gd name="T183" fmla="*/ -2070 h 2142"/>
                          <a:gd name="T184" fmla="+- 0 6736 4682"/>
                          <a:gd name="T185" fmla="*/ T184 w 2983"/>
                          <a:gd name="T186" fmla="+- 0 -2141 -2301"/>
                          <a:gd name="T187" fmla="*/ -2141 h 2142"/>
                          <a:gd name="T188" fmla="+- 0 6627 4682"/>
                          <a:gd name="T189" fmla="*/ T188 w 2983"/>
                          <a:gd name="T190" fmla="+- 0 -2198 -2301"/>
                          <a:gd name="T191" fmla="*/ -2198 h 2142"/>
                          <a:gd name="T192" fmla="+- 0 6516 4682"/>
                          <a:gd name="T193" fmla="*/ T192 w 2983"/>
                          <a:gd name="T194" fmla="+- 0 -2243 -2301"/>
                          <a:gd name="T195" fmla="*/ -2243 h 2142"/>
                          <a:gd name="T196" fmla="+- 0 6403 4682"/>
                          <a:gd name="T197" fmla="*/ T196 w 2983"/>
                          <a:gd name="T198" fmla="+- 0 -2275 -2301"/>
                          <a:gd name="T199" fmla="*/ -2275 h 2142"/>
                          <a:gd name="T200" fmla="+- 0 6288 4682"/>
                          <a:gd name="T201" fmla="*/ T200 w 2983"/>
                          <a:gd name="T202" fmla="+- 0 -2294 -2301"/>
                          <a:gd name="T203" fmla="*/ -2294 h 2142"/>
                          <a:gd name="T204" fmla="+- 0 6174 4682"/>
                          <a:gd name="T205" fmla="*/ T204 w 2983"/>
                          <a:gd name="T206" fmla="+- 0 -2301 -2301"/>
                          <a:gd name="T207" fmla="*/ -2301 h 2142"/>
                          <a:gd name="T208" fmla="+- 0 6059 4682"/>
                          <a:gd name="T209" fmla="*/ T208 w 2983"/>
                          <a:gd name="T210" fmla="+- 0 -2294 -2301"/>
                          <a:gd name="T211" fmla="*/ -2294 h 2142"/>
                          <a:gd name="T212" fmla="+- 0 5945 4682"/>
                          <a:gd name="T213" fmla="*/ T212 w 2983"/>
                          <a:gd name="T214" fmla="+- 0 -2275 -2301"/>
                          <a:gd name="T215" fmla="*/ -2275 h 2142"/>
                          <a:gd name="T216" fmla="+- 0 5832 4682"/>
                          <a:gd name="T217" fmla="*/ T216 w 2983"/>
                          <a:gd name="T218" fmla="+- 0 -2243 -2301"/>
                          <a:gd name="T219" fmla="*/ -2243 h 2142"/>
                          <a:gd name="T220" fmla="+- 0 5721 4682"/>
                          <a:gd name="T221" fmla="*/ T220 w 2983"/>
                          <a:gd name="T222" fmla="+- 0 -2198 -2301"/>
                          <a:gd name="T223" fmla="*/ -2198 h 2142"/>
                          <a:gd name="T224" fmla="+- 0 5612 4682"/>
                          <a:gd name="T225" fmla="*/ T224 w 2983"/>
                          <a:gd name="T226" fmla="+- 0 -2140 -2301"/>
                          <a:gd name="T227" fmla="*/ -2140 h 2142"/>
                          <a:gd name="T228" fmla="+- 0 5506 4682"/>
                          <a:gd name="T229" fmla="*/ T228 w 2983"/>
                          <a:gd name="T230" fmla="+- 0 -2069 -2301"/>
                          <a:gd name="T231" fmla="*/ -2069 h 2142"/>
                          <a:gd name="T232" fmla="+- 0 5403 4682"/>
                          <a:gd name="T233" fmla="*/ T232 w 2983"/>
                          <a:gd name="T234" fmla="+- 0 -1986 -2301"/>
                          <a:gd name="T235" fmla="*/ -1986 h 2142"/>
                          <a:gd name="T236" fmla="+- 0 5304 4682"/>
                          <a:gd name="T237" fmla="*/ T236 w 2983"/>
                          <a:gd name="T238" fmla="+- 0 -1890 -2301"/>
                          <a:gd name="T239" fmla="*/ -1890 h 2142"/>
                          <a:gd name="T240" fmla="+- 0 5210 4682"/>
                          <a:gd name="T241" fmla="*/ T240 w 2983"/>
                          <a:gd name="T242" fmla="+- 0 -1781 -2301"/>
                          <a:gd name="T243" fmla="*/ -1781 h 2142"/>
                          <a:gd name="T244" fmla="+- 0 5120 4682"/>
                          <a:gd name="T245" fmla="*/ T244 w 2983"/>
                          <a:gd name="T246" fmla="+- 0 -1659 -2301"/>
                          <a:gd name="T247" fmla="*/ -1659 h 214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Lst>
                        <a:rect l="0" t="0" r="r" b="b"/>
                        <a:pathLst>
                          <a:path w="2983" h="2142">
                            <a:moveTo>
                              <a:pt x="438" y="642"/>
                            </a:moveTo>
                            <a:lnTo>
                              <a:pt x="396" y="705"/>
                            </a:lnTo>
                            <a:lnTo>
                              <a:pt x="356" y="770"/>
                            </a:lnTo>
                            <a:lnTo>
                              <a:pt x="318" y="836"/>
                            </a:lnTo>
                            <a:lnTo>
                              <a:pt x="283" y="904"/>
                            </a:lnTo>
                            <a:lnTo>
                              <a:pt x="249" y="974"/>
                            </a:lnTo>
                            <a:lnTo>
                              <a:pt x="218" y="1045"/>
                            </a:lnTo>
                            <a:lnTo>
                              <a:pt x="189" y="1117"/>
                            </a:lnTo>
                            <a:lnTo>
                              <a:pt x="162" y="1191"/>
                            </a:lnTo>
                            <a:lnTo>
                              <a:pt x="137" y="1266"/>
                            </a:lnTo>
                            <a:lnTo>
                              <a:pt x="114" y="1342"/>
                            </a:lnTo>
                            <a:lnTo>
                              <a:pt x="93" y="1419"/>
                            </a:lnTo>
                            <a:lnTo>
                              <a:pt x="75" y="1497"/>
                            </a:lnTo>
                            <a:lnTo>
                              <a:pt x="58" y="1576"/>
                            </a:lnTo>
                            <a:lnTo>
                              <a:pt x="44" y="1656"/>
                            </a:lnTo>
                            <a:lnTo>
                              <a:pt x="31" y="1736"/>
                            </a:lnTo>
                            <a:lnTo>
                              <a:pt x="21" y="1816"/>
                            </a:lnTo>
                            <a:lnTo>
                              <a:pt x="13" y="1897"/>
                            </a:lnTo>
                            <a:lnTo>
                              <a:pt x="6" y="1979"/>
                            </a:lnTo>
                            <a:lnTo>
                              <a:pt x="2" y="2060"/>
                            </a:lnTo>
                            <a:lnTo>
                              <a:pt x="0" y="2142"/>
                            </a:lnTo>
                            <a:lnTo>
                              <a:pt x="2983" y="2142"/>
                            </a:lnTo>
                            <a:lnTo>
                              <a:pt x="2981" y="2060"/>
                            </a:lnTo>
                            <a:lnTo>
                              <a:pt x="2977" y="1979"/>
                            </a:lnTo>
                            <a:lnTo>
                              <a:pt x="2971" y="1898"/>
                            </a:lnTo>
                            <a:lnTo>
                              <a:pt x="2962" y="1817"/>
                            </a:lnTo>
                            <a:lnTo>
                              <a:pt x="2952" y="1736"/>
                            </a:lnTo>
                            <a:lnTo>
                              <a:pt x="2940" y="1656"/>
                            </a:lnTo>
                            <a:lnTo>
                              <a:pt x="2925" y="1577"/>
                            </a:lnTo>
                            <a:lnTo>
                              <a:pt x="2909" y="1498"/>
                            </a:lnTo>
                            <a:lnTo>
                              <a:pt x="2890" y="1420"/>
                            </a:lnTo>
                            <a:lnTo>
                              <a:pt x="2870" y="1343"/>
                            </a:lnTo>
                            <a:lnTo>
                              <a:pt x="2847" y="1267"/>
                            </a:lnTo>
                            <a:lnTo>
                              <a:pt x="2822" y="1192"/>
                            </a:lnTo>
                            <a:lnTo>
                              <a:pt x="2795" y="1118"/>
                            </a:lnTo>
                            <a:lnTo>
                              <a:pt x="2766" y="1045"/>
                            </a:lnTo>
                            <a:lnTo>
                              <a:pt x="2735" y="974"/>
                            </a:lnTo>
                            <a:lnTo>
                              <a:pt x="2702" y="904"/>
                            </a:lnTo>
                            <a:lnTo>
                              <a:pt x="2667" y="835"/>
                            </a:lnTo>
                            <a:lnTo>
                              <a:pt x="2629" y="769"/>
                            </a:lnTo>
                            <a:lnTo>
                              <a:pt x="2590" y="704"/>
                            </a:lnTo>
                            <a:lnTo>
                              <a:pt x="2548" y="640"/>
                            </a:lnTo>
                            <a:lnTo>
                              <a:pt x="2458" y="519"/>
                            </a:lnTo>
                            <a:lnTo>
                              <a:pt x="2363" y="410"/>
                            </a:lnTo>
                            <a:lnTo>
                              <a:pt x="2264" y="314"/>
                            </a:lnTo>
                            <a:lnTo>
                              <a:pt x="2161" y="231"/>
                            </a:lnTo>
                            <a:lnTo>
                              <a:pt x="2054" y="160"/>
                            </a:lnTo>
                            <a:lnTo>
                              <a:pt x="1945" y="103"/>
                            </a:lnTo>
                            <a:lnTo>
                              <a:pt x="1834" y="58"/>
                            </a:lnTo>
                            <a:lnTo>
                              <a:pt x="1721" y="26"/>
                            </a:lnTo>
                            <a:lnTo>
                              <a:pt x="1606" y="7"/>
                            </a:lnTo>
                            <a:lnTo>
                              <a:pt x="1492" y="0"/>
                            </a:lnTo>
                            <a:lnTo>
                              <a:pt x="1377" y="7"/>
                            </a:lnTo>
                            <a:lnTo>
                              <a:pt x="1263" y="26"/>
                            </a:lnTo>
                            <a:lnTo>
                              <a:pt x="1150" y="58"/>
                            </a:lnTo>
                            <a:lnTo>
                              <a:pt x="1039" y="103"/>
                            </a:lnTo>
                            <a:lnTo>
                              <a:pt x="930" y="161"/>
                            </a:lnTo>
                            <a:lnTo>
                              <a:pt x="824" y="232"/>
                            </a:lnTo>
                            <a:lnTo>
                              <a:pt x="721" y="315"/>
                            </a:lnTo>
                            <a:lnTo>
                              <a:pt x="622" y="411"/>
                            </a:lnTo>
                            <a:lnTo>
                              <a:pt x="528" y="520"/>
                            </a:lnTo>
                            <a:lnTo>
                              <a:pt x="438" y="642"/>
                            </a:lnTo>
                            <a:close/>
                          </a:path>
                        </a:pathLst>
                      </a:custGeom>
                      <a:noFill/>
                      <a:ln w="3426">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14"/>
                    <p:cNvGrpSpPr>
                      <a:grpSpLocks/>
                    </p:cNvGrpSpPr>
                    <p:nvPr/>
                  </p:nvGrpSpPr>
                  <p:grpSpPr bwMode="auto">
                    <a:xfrm>
                      <a:off x="4634" y="-3855"/>
                      <a:ext cx="2983" cy="1752"/>
                      <a:chOff x="4634" y="-3855"/>
                      <a:chExt cx="2983" cy="1752"/>
                    </a:xfrm>
                  </p:grpSpPr>
                  <p:sp>
                    <p:nvSpPr>
                      <p:cNvPr id="1035" name="Freeform 15"/>
                      <p:cNvSpPr>
                        <a:spLocks/>
                      </p:cNvSpPr>
                      <p:nvPr/>
                    </p:nvSpPr>
                    <p:spPr bwMode="auto">
                      <a:xfrm>
                        <a:off x="4634" y="-3855"/>
                        <a:ext cx="2983" cy="1752"/>
                      </a:xfrm>
                      <a:custGeom>
                        <a:avLst/>
                        <a:gdLst>
                          <a:gd name="T0" fmla="+- 0 7617 4634"/>
                          <a:gd name="T1" fmla="*/ T0 w 2983"/>
                          <a:gd name="T2" fmla="+- 0 -3855 -3855"/>
                          <a:gd name="T3" fmla="*/ -3855 h 1752"/>
                          <a:gd name="T4" fmla="+- 0 4634 4634"/>
                          <a:gd name="T5" fmla="*/ T4 w 2983"/>
                          <a:gd name="T6" fmla="+- 0 -3855 -3855"/>
                          <a:gd name="T7" fmla="*/ -3855 h 1752"/>
                          <a:gd name="T8" fmla="+- 0 4636 4634"/>
                          <a:gd name="T9" fmla="*/ T8 w 2983"/>
                          <a:gd name="T10" fmla="+- 0 -3788 -3855"/>
                          <a:gd name="T11" fmla="*/ -3788 h 1752"/>
                          <a:gd name="T12" fmla="+- 0 4640 4634"/>
                          <a:gd name="T13" fmla="*/ T12 w 2983"/>
                          <a:gd name="T14" fmla="+- 0 -3721 -3855"/>
                          <a:gd name="T15" fmla="*/ -3721 h 1752"/>
                          <a:gd name="T16" fmla="+- 0 4646 4634"/>
                          <a:gd name="T17" fmla="*/ T16 w 2983"/>
                          <a:gd name="T18" fmla="+- 0 -3655 -3855"/>
                          <a:gd name="T19" fmla="*/ -3655 h 1752"/>
                          <a:gd name="T20" fmla="+- 0 4655 4634"/>
                          <a:gd name="T21" fmla="*/ T20 w 2983"/>
                          <a:gd name="T22" fmla="+- 0 -3589 -3855"/>
                          <a:gd name="T23" fmla="*/ -3589 h 1752"/>
                          <a:gd name="T24" fmla="+- 0 4665 4634"/>
                          <a:gd name="T25" fmla="*/ T24 w 2983"/>
                          <a:gd name="T26" fmla="+- 0 -3523 -3855"/>
                          <a:gd name="T27" fmla="*/ -3523 h 1752"/>
                          <a:gd name="T28" fmla="+- 0 4677 4634"/>
                          <a:gd name="T29" fmla="*/ T28 w 2983"/>
                          <a:gd name="T30" fmla="+- 0 -3457 -3855"/>
                          <a:gd name="T31" fmla="*/ -3457 h 1752"/>
                          <a:gd name="T32" fmla="+- 0 4692 4634"/>
                          <a:gd name="T33" fmla="*/ T32 w 2983"/>
                          <a:gd name="T34" fmla="+- 0 -3392 -3855"/>
                          <a:gd name="T35" fmla="*/ -3392 h 1752"/>
                          <a:gd name="T36" fmla="+- 0 4708 4634"/>
                          <a:gd name="T37" fmla="*/ T36 w 2983"/>
                          <a:gd name="T38" fmla="+- 0 -3328 -3855"/>
                          <a:gd name="T39" fmla="*/ -3328 h 1752"/>
                          <a:gd name="T40" fmla="+- 0 4727 4634"/>
                          <a:gd name="T41" fmla="*/ T40 w 2983"/>
                          <a:gd name="T42" fmla="+- 0 -3264 -3855"/>
                          <a:gd name="T43" fmla="*/ -3264 h 1752"/>
                          <a:gd name="T44" fmla="+- 0 4748 4634"/>
                          <a:gd name="T45" fmla="*/ T44 w 2983"/>
                          <a:gd name="T46" fmla="+- 0 -3201 -3855"/>
                          <a:gd name="T47" fmla="*/ -3201 h 1752"/>
                          <a:gd name="T48" fmla="+- 0 4770 4634"/>
                          <a:gd name="T49" fmla="*/ T48 w 2983"/>
                          <a:gd name="T50" fmla="+- 0 -3139 -3855"/>
                          <a:gd name="T51" fmla="*/ -3139 h 1752"/>
                          <a:gd name="T52" fmla="+- 0 4795 4634"/>
                          <a:gd name="T53" fmla="*/ T52 w 2983"/>
                          <a:gd name="T54" fmla="+- 0 -3077 -3855"/>
                          <a:gd name="T55" fmla="*/ -3077 h 1752"/>
                          <a:gd name="T56" fmla="+- 0 4822 4634"/>
                          <a:gd name="T57" fmla="*/ T56 w 2983"/>
                          <a:gd name="T58" fmla="+- 0 -3017 -3855"/>
                          <a:gd name="T59" fmla="*/ -3017 h 1752"/>
                          <a:gd name="T60" fmla="+- 0 4851 4634"/>
                          <a:gd name="T61" fmla="*/ T60 w 2983"/>
                          <a:gd name="T62" fmla="+- 0 -2958 -3855"/>
                          <a:gd name="T63" fmla="*/ -2958 h 1752"/>
                          <a:gd name="T64" fmla="+- 0 4882 4634"/>
                          <a:gd name="T65" fmla="*/ T64 w 2983"/>
                          <a:gd name="T66" fmla="+- 0 -2899 -3855"/>
                          <a:gd name="T67" fmla="*/ -2899 h 1752"/>
                          <a:gd name="T68" fmla="+- 0 4915 4634"/>
                          <a:gd name="T69" fmla="*/ T68 w 2983"/>
                          <a:gd name="T70" fmla="+- 0 -2842 -3855"/>
                          <a:gd name="T71" fmla="*/ -2842 h 1752"/>
                          <a:gd name="T72" fmla="+- 0 4950 4634"/>
                          <a:gd name="T73" fmla="*/ T72 w 2983"/>
                          <a:gd name="T74" fmla="+- 0 -2786 -3855"/>
                          <a:gd name="T75" fmla="*/ -2786 h 1752"/>
                          <a:gd name="T76" fmla="+- 0 4988 4634"/>
                          <a:gd name="T77" fmla="*/ T76 w 2983"/>
                          <a:gd name="T78" fmla="+- 0 -2731 -3855"/>
                          <a:gd name="T79" fmla="*/ -2731 h 1752"/>
                          <a:gd name="T80" fmla="+- 0 5027 4634"/>
                          <a:gd name="T81" fmla="*/ T80 w 2983"/>
                          <a:gd name="T82" fmla="+- 0 -2678 -3855"/>
                          <a:gd name="T83" fmla="*/ -2678 h 1752"/>
                          <a:gd name="T84" fmla="+- 0 5069 4634"/>
                          <a:gd name="T85" fmla="*/ T84 w 2983"/>
                          <a:gd name="T86" fmla="+- 0 -2627 -3855"/>
                          <a:gd name="T87" fmla="*/ -2627 h 1752"/>
                          <a:gd name="T88" fmla="+- 0 5159 4634"/>
                          <a:gd name="T89" fmla="*/ T88 w 2983"/>
                          <a:gd name="T90" fmla="+- 0 -2527 -3855"/>
                          <a:gd name="T91" fmla="*/ -2527 h 1752"/>
                          <a:gd name="T92" fmla="+- 0 5254 4634"/>
                          <a:gd name="T93" fmla="*/ T92 w 2983"/>
                          <a:gd name="T94" fmla="+- 0 -2438 -3855"/>
                          <a:gd name="T95" fmla="*/ -2438 h 1752"/>
                          <a:gd name="T96" fmla="+- 0 5353 4634"/>
                          <a:gd name="T97" fmla="*/ T96 w 2983"/>
                          <a:gd name="T98" fmla="+- 0 -2360 -3855"/>
                          <a:gd name="T99" fmla="*/ -2360 h 1752"/>
                          <a:gd name="T100" fmla="+- 0 5457 4634"/>
                          <a:gd name="T101" fmla="*/ T100 w 2983"/>
                          <a:gd name="T102" fmla="+- 0 -2291 -3855"/>
                          <a:gd name="T103" fmla="*/ -2291 h 1752"/>
                          <a:gd name="T104" fmla="+- 0 5563 4634"/>
                          <a:gd name="T105" fmla="*/ T104 w 2983"/>
                          <a:gd name="T106" fmla="+- 0 -2234 -3855"/>
                          <a:gd name="T107" fmla="*/ -2234 h 1752"/>
                          <a:gd name="T108" fmla="+- 0 5672 4634"/>
                          <a:gd name="T109" fmla="*/ T108 w 2983"/>
                          <a:gd name="T110" fmla="+- 0 -2187 -3855"/>
                          <a:gd name="T111" fmla="*/ -2187 h 1752"/>
                          <a:gd name="T112" fmla="+- 0 5784 4634"/>
                          <a:gd name="T113" fmla="*/ T112 w 2983"/>
                          <a:gd name="T114" fmla="+- 0 -2150 -3855"/>
                          <a:gd name="T115" fmla="*/ -2150 h 1752"/>
                          <a:gd name="T116" fmla="+- 0 5897 4634"/>
                          <a:gd name="T117" fmla="*/ T116 w 2983"/>
                          <a:gd name="T118" fmla="+- 0 -2124 -3855"/>
                          <a:gd name="T119" fmla="*/ -2124 h 1752"/>
                          <a:gd name="T120" fmla="+- 0 6011 4634"/>
                          <a:gd name="T121" fmla="*/ T120 w 2983"/>
                          <a:gd name="T122" fmla="+- 0 -2108 -3855"/>
                          <a:gd name="T123" fmla="*/ -2108 h 1752"/>
                          <a:gd name="T124" fmla="+- 0 6126 4634"/>
                          <a:gd name="T125" fmla="*/ T124 w 2983"/>
                          <a:gd name="T126" fmla="+- 0 -2103 -3855"/>
                          <a:gd name="T127" fmla="*/ -2103 h 1752"/>
                          <a:gd name="T128" fmla="+- 0 6240 4634"/>
                          <a:gd name="T129" fmla="*/ T128 w 2983"/>
                          <a:gd name="T130" fmla="+- 0 -2108 -3855"/>
                          <a:gd name="T131" fmla="*/ -2108 h 1752"/>
                          <a:gd name="T132" fmla="+- 0 6354 4634"/>
                          <a:gd name="T133" fmla="*/ T132 w 2983"/>
                          <a:gd name="T134" fmla="+- 0 -2124 -3855"/>
                          <a:gd name="T135" fmla="*/ -2124 h 1752"/>
                          <a:gd name="T136" fmla="+- 0 6468 4634"/>
                          <a:gd name="T137" fmla="*/ T136 w 2983"/>
                          <a:gd name="T138" fmla="+- 0 -2150 -3855"/>
                          <a:gd name="T139" fmla="*/ -2150 h 1752"/>
                          <a:gd name="T140" fmla="+- 0 6579 4634"/>
                          <a:gd name="T141" fmla="*/ T140 w 2983"/>
                          <a:gd name="T142" fmla="+- 0 -2186 -3855"/>
                          <a:gd name="T143" fmla="*/ -2186 h 1752"/>
                          <a:gd name="T144" fmla="+- 0 6688 4634"/>
                          <a:gd name="T145" fmla="*/ T144 w 2983"/>
                          <a:gd name="T146" fmla="+- 0 -2234 -3855"/>
                          <a:gd name="T147" fmla="*/ -2234 h 1752"/>
                          <a:gd name="T148" fmla="+- 0 6795 4634"/>
                          <a:gd name="T149" fmla="*/ T148 w 2983"/>
                          <a:gd name="T150" fmla="+- 0 -2291 -3855"/>
                          <a:gd name="T151" fmla="*/ -2291 h 1752"/>
                          <a:gd name="T152" fmla="+- 0 6898 4634"/>
                          <a:gd name="T153" fmla="*/ T152 w 2983"/>
                          <a:gd name="T154" fmla="+- 0 -2359 -3855"/>
                          <a:gd name="T155" fmla="*/ -2359 h 1752"/>
                          <a:gd name="T156" fmla="+- 0 6997 4634"/>
                          <a:gd name="T157" fmla="*/ T156 w 2983"/>
                          <a:gd name="T158" fmla="+- 0 -2437 -3855"/>
                          <a:gd name="T159" fmla="*/ -2437 h 1752"/>
                          <a:gd name="T160" fmla="+- 0 7092 4634"/>
                          <a:gd name="T161" fmla="*/ T160 w 2983"/>
                          <a:gd name="T162" fmla="+- 0 -2526 -3855"/>
                          <a:gd name="T163" fmla="*/ -2526 h 1752"/>
                          <a:gd name="T164" fmla="+- 0 7182 4634"/>
                          <a:gd name="T165" fmla="*/ T164 w 2983"/>
                          <a:gd name="T166" fmla="+- 0 -2626 -3855"/>
                          <a:gd name="T167" fmla="*/ -2626 h 1752"/>
                          <a:gd name="T168" fmla="+- 0 7224 4634"/>
                          <a:gd name="T169" fmla="*/ T168 w 2983"/>
                          <a:gd name="T170" fmla="+- 0 -2677 -3855"/>
                          <a:gd name="T171" fmla="*/ -2677 h 1752"/>
                          <a:gd name="T172" fmla="+- 0 7263 4634"/>
                          <a:gd name="T173" fmla="*/ T172 w 2983"/>
                          <a:gd name="T174" fmla="+- 0 -2731 -3855"/>
                          <a:gd name="T175" fmla="*/ -2731 h 1752"/>
                          <a:gd name="T176" fmla="+- 0 7301 4634"/>
                          <a:gd name="T177" fmla="*/ T176 w 2983"/>
                          <a:gd name="T178" fmla="+- 0 -2785 -3855"/>
                          <a:gd name="T179" fmla="*/ -2785 h 1752"/>
                          <a:gd name="T180" fmla="+- 0 7336 4634"/>
                          <a:gd name="T181" fmla="*/ T180 w 2983"/>
                          <a:gd name="T182" fmla="+- 0 -2841 -3855"/>
                          <a:gd name="T183" fmla="*/ -2841 h 1752"/>
                          <a:gd name="T184" fmla="+- 0 7369 4634"/>
                          <a:gd name="T185" fmla="*/ T184 w 2983"/>
                          <a:gd name="T186" fmla="+- 0 -2898 -3855"/>
                          <a:gd name="T187" fmla="*/ -2898 h 1752"/>
                          <a:gd name="T188" fmla="+- 0 7400 4634"/>
                          <a:gd name="T189" fmla="*/ T188 w 2983"/>
                          <a:gd name="T190" fmla="+- 0 -2957 -3855"/>
                          <a:gd name="T191" fmla="*/ -2957 h 1752"/>
                          <a:gd name="T192" fmla="+- 0 7429 4634"/>
                          <a:gd name="T193" fmla="*/ T192 w 2983"/>
                          <a:gd name="T194" fmla="+- 0 -3016 -3855"/>
                          <a:gd name="T195" fmla="*/ -3016 h 1752"/>
                          <a:gd name="T196" fmla="+- 0 7456 4634"/>
                          <a:gd name="T197" fmla="*/ T196 w 2983"/>
                          <a:gd name="T198" fmla="+- 0 -3077 -3855"/>
                          <a:gd name="T199" fmla="*/ -3077 h 1752"/>
                          <a:gd name="T200" fmla="+- 0 7481 4634"/>
                          <a:gd name="T201" fmla="*/ T200 w 2983"/>
                          <a:gd name="T202" fmla="+- 0 -3138 -3855"/>
                          <a:gd name="T203" fmla="*/ -3138 h 1752"/>
                          <a:gd name="T204" fmla="+- 0 7503 4634"/>
                          <a:gd name="T205" fmla="*/ T204 w 2983"/>
                          <a:gd name="T206" fmla="+- 0 -3200 -3855"/>
                          <a:gd name="T207" fmla="*/ -3200 h 1752"/>
                          <a:gd name="T208" fmla="+- 0 7524 4634"/>
                          <a:gd name="T209" fmla="*/ T208 w 2983"/>
                          <a:gd name="T210" fmla="+- 0 -3263 -3855"/>
                          <a:gd name="T211" fmla="*/ -3263 h 1752"/>
                          <a:gd name="T212" fmla="+- 0 7543 4634"/>
                          <a:gd name="T213" fmla="*/ T212 w 2983"/>
                          <a:gd name="T214" fmla="+- 0 -3327 -3855"/>
                          <a:gd name="T215" fmla="*/ -3327 h 1752"/>
                          <a:gd name="T216" fmla="+- 0 7559 4634"/>
                          <a:gd name="T217" fmla="*/ T216 w 2983"/>
                          <a:gd name="T218" fmla="+- 0 -3392 -3855"/>
                          <a:gd name="T219" fmla="*/ -3392 h 1752"/>
                          <a:gd name="T220" fmla="+- 0 7574 4634"/>
                          <a:gd name="T221" fmla="*/ T220 w 2983"/>
                          <a:gd name="T222" fmla="+- 0 -3457 -3855"/>
                          <a:gd name="T223" fmla="*/ -3457 h 1752"/>
                          <a:gd name="T224" fmla="+- 0 7586 4634"/>
                          <a:gd name="T225" fmla="*/ T224 w 2983"/>
                          <a:gd name="T226" fmla="+- 0 -3522 -3855"/>
                          <a:gd name="T227" fmla="*/ -3522 h 1752"/>
                          <a:gd name="T228" fmla="+- 0 7596 4634"/>
                          <a:gd name="T229" fmla="*/ T228 w 2983"/>
                          <a:gd name="T230" fmla="+- 0 -3588 -3855"/>
                          <a:gd name="T231" fmla="*/ -3588 h 1752"/>
                          <a:gd name="T232" fmla="+- 0 7605 4634"/>
                          <a:gd name="T233" fmla="*/ T232 w 2983"/>
                          <a:gd name="T234" fmla="+- 0 -3655 -3855"/>
                          <a:gd name="T235" fmla="*/ -3655 h 1752"/>
                          <a:gd name="T236" fmla="+- 0 7611 4634"/>
                          <a:gd name="T237" fmla="*/ T236 w 2983"/>
                          <a:gd name="T238" fmla="+- 0 -3721 -3855"/>
                          <a:gd name="T239" fmla="*/ -3721 h 1752"/>
                          <a:gd name="T240" fmla="+- 0 7615 4634"/>
                          <a:gd name="T241" fmla="*/ T240 w 2983"/>
                          <a:gd name="T242" fmla="+- 0 -3788 -3855"/>
                          <a:gd name="T243" fmla="*/ -3788 h 1752"/>
                          <a:gd name="T244" fmla="+- 0 7617 4634"/>
                          <a:gd name="T245" fmla="*/ T244 w 2983"/>
                          <a:gd name="T246" fmla="+- 0 -3855 -3855"/>
                          <a:gd name="T247" fmla="*/ -3855 h 175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Lst>
                        <a:rect l="0" t="0" r="r" b="b"/>
                        <a:pathLst>
                          <a:path w="2983" h="1752">
                            <a:moveTo>
                              <a:pt x="2983" y="0"/>
                            </a:moveTo>
                            <a:lnTo>
                              <a:pt x="0" y="0"/>
                            </a:lnTo>
                            <a:lnTo>
                              <a:pt x="2" y="67"/>
                            </a:lnTo>
                            <a:lnTo>
                              <a:pt x="6" y="134"/>
                            </a:lnTo>
                            <a:lnTo>
                              <a:pt x="12" y="200"/>
                            </a:lnTo>
                            <a:lnTo>
                              <a:pt x="21" y="266"/>
                            </a:lnTo>
                            <a:lnTo>
                              <a:pt x="31" y="332"/>
                            </a:lnTo>
                            <a:lnTo>
                              <a:pt x="43" y="398"/>
                            </a:lnTo>
                            <a:lnTo>
                              <a:pt x="58" y="463"/>
                            </a:lnTo>
                            <a:lnTo>
                              <a:pt x="74" y="527"/>
                            </a:lnTo>
                            <a:lnTo>
                              <a:pt x="93" y="591"/>
                            </a:lnTo>
                            <a:lnTo>
                              <a:pt x="114" y="654"/>
                            </a:lnTo>
                            <a:lnTo>
                              <a:pt x="136" y="716"/>
                            </a:lnTo>
                            <a:lnTo>
                              <a:pt x="161" y="778"/>
                            </a:lnTo>
                            <a:lnTo>
                              <a:pt x="188" y="838"/>
                            </a:lnTo>
                            <a:lnTo>
                              <a:pt x="217" y="897"/>
                            </a:lnTo>
                            <a:lnTo>
                              <a:pt x="248" y="956"/>
                            </a:lnTo>
                            <a:lnTo>
                              <a:pt x="281" y="1013"/>
                            </a:lnTo>
                            <a:lnTo>
                              <a:pt x="316" y="1069"/>
                            </a:lnTo>
                            <a:lnTo>
                              <a:pt x="354" y="1124"/>
                            </a:lnTo>
                            <a:lnTo>
                              <a:pt x="393" y="1177"/>
                            </a:lnTo>
                            <a:lnTo>
                              <a:pt x="435" y="1228"/>
                            </a:lnTo>
                            <a:lnTo>
                              <a:pt x="525" y="1328"/>
                            </a:lnTo>
                            <a:lnTo>
                              <a:pt x="620" y="1417"/>
                            </a:lnTo>
                            <a:lnTo>
                              <a:pt x="719" y="1495"/>
                            </a:lnTo>
                            <a:lnTo>
                              <a:pt x="823" y="1564"/>
                            </a:lnTo>
                            <a:lnTo>
                              <a:pt x="929" y="1621"/>
                            </a:lnTo>
                            <a:lnTo>
                              <a:pt x="1038" y="1668"/>
                            </a:lnTo>
                            <a:lnTo>
                              <a:pt x="1150" y="1705"/>
                            </a:lnTo>
                            <a:lnTo>
                              <a:pt x="1263" y="1731"/>
                            </a:lnTo>
                            <a:lnTo>
                              <a:pt x="1377" y="1747"/>
                            </a:lnTo>
                            <a:lnTo>
                              <a:pt x="1492" y="1752"/>
                            </a:lnTo>
                            <a:lnTo>
                              <a:pt x="1606" y="1747"/>
                            </a:lnTo>
                            <a:lnTo>
                              <a:pt x="1720" y="1731"/>
                            </a:lnTo>
                            <a:lnTo>
                              <a:pt x="1834" y="1705"/>
                            </a:lnTo>
                            <a:lnTo>
                              <a:pt x="1945" y="1669"/>
                            </a:lnTo>
                            <a:lnTo>
                              <a:pt x="2054" y="1621"/>
                            </a:lnTo>
                            <a:lnTo>
                              <a:pt x="2161" y="1564"/>
                            </a:lnTo>
                            <a:lnTo>
                              <a:pt x="2264" y="1496"/>
                            </a:lnTo>
                            <a:lnTo>
                              <a:pt x="2363" y="1418"/>
                            </a:lnTo>
                            <a:lnTo>
                              <a:pt x="2458" y="1329"/>
                            </a:lnTo>
                            <a:lnTo>
                              <a:pt x="2548" y="1229"/>
                            </a:lnTo>
                            <a:lnTo>
                              <a:pt x="2590" y="1178"/>
                            </a:lnTo>
                            <a:lnTo>
                              <a:pt x="2629" y="1124"/>
                            </a:lnTo>
                            <a:lnTo>
                              <a:pt x="2667" y="1070"/>
                            </a:lnTo>
                            <a:lnTo>
                              <a:pt x="2702" y="1014"/>
                            </a:lnTo>
                            <a:lnTo>
                              <a:pt x="2735" y="957"/>
                            </a:lnTo>
                            <a:lnTo>
                              <a:pt x="2766" y="898"/>
                            </a:lnTo>
                            <a:lnTo>
                              <a:pt x="2795" y="839"/>
                            </a:lnTo>
                            <a:lnTo>
                              <a:pt x="2822" y="778"/>
                            </a:lnTo>
                            <a:lnTo>
                              <a:pt x="2847" y="717"/>
                            </a:lnTo>
                            <a:lnTo>
                              <a:pt x="2869" y="655"/>
                            </a:lnTo>
                            <a:lnTo>
                              <a:pt x="2890" y="592"/>
                            </a:lnTo>
                            <a:lnTo>
                              <a:pt x="2909" y="528"/>
                            </a:lnTo>
                            <a:lnTo>
                              <a:pt x="2925" y="463"/>
                            </a:lnTo>
                            <a:lnTo>
                              <a:pt x="2940" y="398"/>
                            </a:lnTo>
                            <a:lnTo>
                              <a:pt x="2952" y="333"/>
                            </a:lnTo>
                            <a:lnTo>
                              <a:pt x="2962" y="267"/>
                            </a:lnTo>
                            <a:lnTo>
                              <a:pt x="2971" y="200"/>
                            </a:lnTo>
                            <a:lnTo>
                              <a:pt x="2977" y="134"/>
                            </a:lnTo>
                            <a:lnTo>
                              <a:pt x="2981" y="67"/>
                            </a:lnTo>
                            <a:lnTo>
                              <a:pt x="298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16"/>
                    <p:cNvGrpSpPr>
                      <a:grpSpLocks/>
                    </p:cNvGrpSpPr>
                    <p:nvPr/>
                  </p:nvGrpSpPr>
                  <p:grpSpPr bwMode="auto">
                    <a:xfrm>
                      <a:off x="4634" y="-3854"/>
                      <a:ext cx="2983" cy="1752"/>
                      <a:chOff x="4634" y="-3854"/>
                      <a:chExt cx="2983" cy="1752"/>
                    </a:xfrm>
                  </p:grpSpPr>
                  <p:sp>
                    <p:nvSpPr>
                      <p:cNvPr id="1034" name="Freeform 17"/>
                      <p:cNvSpPr>
                        <a:spLocks/>
                      </p:cNvSpPr>
                      <p:nvPr/>
                    </p:nvSpPr>
                    <p:spPr bwMode="auto">
                      <a:xfrm>
                        <a:off x="4634" y="-3854"/>
                        <a:ext cx="2983" cy="1752"/>
                      </a:xfrm>
                      <a:custGeom>
                        <a:avLst/>
                        <a:gdLst>
                          <a:gd name="T0" fmla="+- 0 7181 4634"/>
                          <a:gd name="T1" fmla="*/ T0 w 2983"/>
                          <a:gd name="T2" fmla="+- 0 -2624 -3854"/>
                          <a:gd name="T3" fmla="*/ -2624 h 1752"/>
                          <a:gd name="T4" fmla="+- 0 7223 4634"/>
                          <a:gd name="T5" fmla="*/ T4 w 2983"/>
                          <a:gd name="T6" fmla="+- 0 -2676 -3854"/>
                          <a:gd name="T7" fmla="*/ -2676 h 1752"/>
                          <a:gd name="T8" fmla="+- 0 7262 4634"/>
                          <a:gd name="T9" fmla="*/ T8 w 2983"/>
                          <a:gd name="T10" fmla="+- 0 -2730 -3854"/>
                          <a:gd name="T11" fmla="*/ -2730 h 1752"/>
                          <a:gd name="T12" fmla="+- 0 7300 4634"/>
                          <a:gd name="T13" fmla="*/ T12 w 2983"/>
                          <a:gd name="T14" fmla="+- 0 -2784 -3854"/>
                          <a:gd name="T15" fmla="*/ -2784 h 1752"/>
                          <a:gd name="T16" fmla="+- 0 7335 4634"/>
                          <a:gd name="T17" fmla="*/ T16 w 2983"/>
                          <a:gd name="T18" fmla="+- 0 -2840 -3854"/>
                          <a:gd name="T19" fmla="*/ -2840 h 1752"/>
                          <a:gd name="T20" fmla="+- 0 7368 4634"/>
                          <a:gd name="T21" fmla="*/ T20 w 2983"/>
                          <a:gd name="T22" fmla="+- 0 -2898 -3854"/>
                          <a:gd name="T23" fmla="*/ -2898 h 1752"/>
                          <a:gd name="T24" fmla="+- 0 7400 4634"/>
                          <a:gd name="T25" fmla="*/ T24 w 2983"/>
                          <a:gd name="T26" fmla="+- 0 -2956 -3854"/>
                          <a:gd name="T27" fmla="*/ -2956 h 1752"/>
                          <a:gd name="T28" fmla="+- 0 7429 4634"/>
                          <a:gd name="T29" fmla="*/ T28 w 2983"/>
                          <a:gd name="T30" fmla="+- 0 -3016 -3854"/>
                          <a:gd name="T31" fmla="*/ -3016 h 1752"/>
                          <a:gd name="T32" fmla="+- 0 7456 4634"/>
                          <a:gd name="T33" fmla="*/ T32 w 2983"/>
                          <a:gd name="T34" fmla="+- 0 -3076 -3854"/>
                          <a:gd name="T35" fmla="*/ -3076 h 1752"/>
                          <a:gd name="T36" fmla="+- 0 7481 4634"/>
                          <a:gd name="T37" fmla="*/ T36 w 2983"/>
                          <a:gd name="T38" fmla="+- 0 -3138 -3854"/>
                          <a:gd name="T39" fmla="*/ -3138 h 1752"/>
                          <a:gd name="T40" fmla="+- 0 7503 4634"/>
                          <a:gd name="T41" fmla="*/ T40 w 2983"/>
                          <a:gd name="T42" fmla="+- 0 -3200 -3854"/>
                          <a:gd name="T43" fmla="*/ -3200 h 1752"/>
                          <a:gd name="T44" fmla="+- 0 7524 4634"/>
                          <a:gd name="T45" fmla="*/ T44 w 2983"/>
                          <a:gd name="T46" fmla="+- 0 -3263 -3854"/>
                          <a:gd name="T47" fmla="*/ -3263 h 1752"/>
                          <a:gd name="T48" fmla="+- 0 7543 4634"/>
                          <a:gd name="T49" fmla="*/ T48 w 2983"/>
                          <a:gd name="T50" fmla="+- 0 -3327 -3854"/>
                          <a:gd name="T51" fmla="*/ -3327 h 1752"/>
                          <a:gd name="T52" fmla="+- 0 7559 4634"/>
                          <a:gd name="T53" fmla="*/ T52 w 2983"/>
                          <a:gd name="T54" fmla="+- 0 -3392 -3854"/>
                          <a:gd name="T55" fmla="*/ -3392 h 1752"/>
                          <a:gd name="T56" fmla="+- 0 7574 4634"/>
                          <a:gd name="T57" fmla="*/ T56 w 2983"/>
                          <a:gd name="T58" fmla="+- 0 -3457 -3854"/>
                          <a:gd name="T59" fmla="*/ -3457 h 1752"/>
                          <a:gd name="T60" fmla="+- 0 7586 4634"/>
                          <a:gd name="T61" fmla="*/ T60 w 2983"/>
                          <a:gd name="T62" fmla="+- 0 -3522 -3854"/>
                          <a:gd name="T63" fmla="*/ -3522 h 1752"/>
                          <a:gd name="T64" fmla="+- 0 7596 4634"/>
                          <a:gd name="T65" fmla="*/ T64 w 2983"/>
                          <a:gd name="T66" fmla="+- 0 -3588 -3854"/>
                          <a:gd name="T67" fmla="*/ -3588 h 1752"/>
                          <a:gd name="T68" fmla="+- 0 7605 4634"/>
                          <a:gd name="T69" fmla="*/ T68 w 2983"/>
                          <a:gd name="T70" fmla="+- 0 -3654 -3854"/>
                          <a:gd name="T71" fmla="*/ -3654 h 1752"/>
                          <a:gd name="T72" fmla="+- 0 7611 4634"/>
                          <a:gd name="T73" fmla="*/ T72 w 2983"/>
                          <a:gd name="T74" fmla="+- 0 -3721 -3854"/>
                          <a:gd name="T75" fmla="*/ -3721 h 1752"/>
                          <a:gd name="T76" fmla="+- 0 7615 4634"/>
                          <a:gd name="T77" fmla="*/ T76 w 2983"/>
                          <a:gd name="T78" fmla="+- 0 -3788 -3854"/>
                          <a:gd name="T79" fmla="*/ -3788 h 1752"/>
                          <a:gd name="T80" fmla="+- 0 7617 4634"/>
                          <a:gd name="T81" fmla="*/ T80 w 2983"/>
                          <a:gd name="T82" fmla="+- 0 -3854 -3854"/>
                          <a:gd name="T83" fmla="*/ -3854 h 1752"/>
                          <a:gd name="T84" fmla="+- 0 4634 4634"/>
                          <a:gd name="T85" fmla="*/ T84 w 2983"/>
                          <a:gd name="T86" fmla="+- 0 -3854 -3854"/>
                          <a:gd name="T87" fmla="*/ -3854 h 1752"/>
                          <a:gd name="T88" fmla="+- 0 4636 4634"/>
                          <a:gd name="T89" fmla="*/ T88 w 2983"/>
                          <a:gd name="T90" fmla="+- 0 -3788 -3854"/>
                          <a:gd name="T91" fmla="*/ -3788 h 1752"/>
                          <a:gd name="T92" fmla="+- 0 4640 4634"/>
                          <a:gd name="T93" fmla="*/ T92 w 2983"/>
                          <a:gd name="T94" fmla="+- 0 -3721 -3854"/>
                          <a:gd name="T95" fmla="*/ -3721 h 1752"/>
                          <a:gd name="T96" fmla="+- 0 4646 4634"/>
                          <a:gd name="T97" fmla="*/ T96 w 2983"/>
                          <a:gd name="T98" fmla="+- 0 -3655 -3854"/>
                          <a:gd name="T99" fmla="*/ -3655 h 1752"/>
                          <a:gd name="T100" fmla="+- 0 4655 4634"/>
                          <a:gd name="T101" fmla="*/ T100 w 2983"/>
                          <a:gd name="T102" fmla="+- 0 -3588 -3854"/>
                          <a:gd name="T103" fmla="*/ -3588 h 1752"/>
                          <a:gd name="T104" fmla="+- 0 4665 4634"/>
                          <a:gd name="T105" fmla="*/ T104 w 2983"/>
                          <a:gd name="T106" fmla="+- 0 -3523 -3854"/>
                          <a:gd name="T107" fmla="*/ -3523 h 1752"/>
                          <a:gd name="T108" fmla="+- 0 4677 4634"/>
                          <a:gd name="T109" fmla="*/ T108 w 2983"/>
                          <a:gd name="T110" fmla="+- 0 -3457 -3854"/>
                          <a:gd name="T111" fmla="*/ -3457 h 1752"/>
                          <a:gd name="T112" fmla="+- 0 4692 4634"/>
                          <a:gd name="T113" fmla="*/ T112 w 2983"/>
                          <a:gd name="T114" fmla="+- 0 -3392 -3854"/>
                          <a:gd name="T115" fmla="*/ -3392 h 1752"/>
                          <a:gd name="T116" fmla="+- 0 4708 4634"/>
                          <a:gd name="T117" fmla="*/ T116 w 2983"/>
                          <a:gd name="T118" fmla="+- 0 -3328 -3854"/>
                          <a:gd name="T119" fmla="*/ -3328 h 1752"/>
                          <a:gd name="T120" fmla="+- 0 4727 4634"/>
                          <a:gd name="T121" fmla="*/ T120 w 2983"/>
                          <a:gd name="T122" fmla="+- 0 -3264 -3854"/>
                          <a:gd name="T123" fmla="*/ -3264 h 1752"/>
                          <a:gd name="T124" fmla="+- 0 4748 4634"/>
                          <a:gd name="T125" fmla="*/ T124 w 2983"/>
                          <a:gd name="T126" fmla="+- 0 -3201 -3854"/>
                          <a:gd name="T127" fmla="*/ -3201 h 1752"/>
                          <a:gd name="T128" fmla="+- 0 4770 4634"/>
                          <a:gd name="T129" fmla="*/ T128 w 2983"/>
                          <a:gd name="T130" fmla="+- 0 -3139 -3854"/>
                          <a:gd name="T131" fmla="*/ -3139 h 1752"/>
                          <a:gd name="T132" fmla="+- 0 4795 4634"/>
                          <a:gd name="T133" fmla="*/ T132 w 2983"/>
                          <a:gd name="T134" fmla="+- 0 -3077 -3854"/>
                          <a:gd name="T135" fmla="*/ -3077 h 1752"/>
                          <a:gd name="T136" fmla="+- 0 4822 4634"/>
                          <a:gd name="T137" fmla="*/ T136 w 2983"/>
                          <a:gd name="T138" fmla="+- 0 -3017 -3854"/>
                          <a:gd name="T139" fmla="*/ -3017 h 1752"/>
                          <a:gd name="T140" fmla="+- 0 4851 4634"/>
                          <a:gd name="T141" fmla="*/ T140 w 2983"/>
                          <a:gd name="T142" fmla="+- 0 -2957 -3854"/>
                          <a:gd name="T143" fmla="*/ -2957 h 1752"/>
                          <a:gd name="T144" fmla="+- 0 4882 4634"/>
                          <a:gd name="T145" fmla="*/ T144 w 2983"/>
                          <a:gd name="T146" fmla="+- 0 -2899 -3854"/>
                          <a:gd name="T147" fmla="*/ -2899 h 1752"/>
                          <a:gd name="T148" fmla="+- 0 4915 4634"/>
                          <a:gd name="T149" fmla="*/ T148 w 2983"/>
                          <a:gd name="T150" fmla="+- 0 -2842 -3854"/>
                          <a:gd name="T151" fmla="*/ -2842 h 1752"/>
                          <a:gd name="T152" fmla="+- 0 4950 4634"/>
                          <a:gd name="T153" fmla="*/ T152 w 2983"/>
                          <a:gd name="T154" fmla="+- 0 -2786 -3854"/>
                          <a:gd name="T155" fmla="*/ -2786 h 1752"/>
                          <a:gd name="T156" fmla="+- 0 4988 4634"/>
                          <a:gd name="T157" fmla="*/ T156 w 2983"/>
                          <a:gd name="T158" fmla="+- 0 -2731 -3854"/>
                          <a:gd name="T159" fmla="*/ -2731 h 1752"/>
                          <a:gd name="T160" fmla="+- 0 5027 4634"/>
                          <a:gd name="T161" fmla="*/ T160 w 2983"/>
                          <a:gd name="T162" fmla="+- 0 -2678 -3854"/>
                          <a:gd name="T163" fmla="*/ -2678 h 1752"/>
                          <a:gd name="T164" fmla="+- 0 5069 4634"/>
                          <a:gd name="T165" fmla="*/ T164 w 2983"/>
                          <a:gd name="T166" fmla="+- 0 -2627 -3854"/>
                          <a:gd name="T167" fmla="*/ -2627 h 1752"/>
                          <a:gd name="T168" fmla="+- 0 5159 4634"/>
                          <a:gd name="T169" fmla="*/ T168 w 2983"/>
                          <a:gd name="T170" fmla="+- 0 -2527 -3854"/>
                          <a:gd name="T171" fmla="*/ -2527 h 1752"/>
                          <a:gd name="T172" fmla="+- 0 5254 4634"/>
                          <a:gd name="T173" fmla="*/ T172 w 2983"/>
                          <a:gd name="T174" fmla="+- 0 -2438 -3854"/>
                          <a:gd name="T175" fmla="*/ -2438 h 1752"/>
                          <a:gd name="T176" fmla="+- 0 5353 4634"/>
                          <a:gd name="T177" fmla="*/ T176 w 2983"/>
                          <a:gd name="T178" fmla="+- 0 -2360 -3854"/>
                          <a:gd name="T179" fmla="*/ -2360 h 1752"/>
                          <a:gd name="T180" fmla="+- 0 5457 4634"/>
                          <a:gd name="T181" fmla="*/ T180 w 2983"/>
                          <a:gd name="T182" fmla="+- 0 -2291 -3854"/>
                          <a:gd name="T183" fmla="*/ -2291 h 1752"/>
                          <a:gd name="T184" fmla="+- 0 5563 4634"/>
                          <a:gd name="T185" fmla="*/ T184 w 2983"/>
                          <a:gd name="T186" fmla="+- 0 -2234 -3854"/>
                          <a:gd name="T187" fmla="*/ -2234 h 1752"/>
                          <a:gd name="T188" fmla="+- 0 5672 4634"/>
                          <a:gd name="T189" fmla="*/ T188 w 2983"/>
                          <a:gd name="T190" fmla="+- 0 -2187 -3854"/>
                          <a:gd name="T191" fmla="*/ -2187 h 1752"/>
                          <a:gd name="T192" fmla="+- 0 5784 4634"/>
                          <a:gd name="T193" fmla="*/ T192 w 2983"/>
                          <a:gd name="T194" fmla="+- 0 -2150 -3854"/>
                          <a:gd name="T195" fmla="*/ -2150 h 1752"/>
                          <a:gd name="T196" fmla="+- 0 5897 4634"/>
                          <a:gd name="T197" fmla="*/ T196 w 2983"/>
                          <a:gd name="T198" fmla="+- 0 -2124 -3854"/>
                          <a:gd name="T199" fmla="*/ -2124 h 1752"/>
                          <a:gd name="T200" fmla="+- 0 6011 4634"/>
                          <a:gd name="T201" fmla="*/ T200 w 2983"/>
                          <a:gd name="T202" fmla="+- 0 -2108 -3854"/>
                          <a:gd name="T203" fmla="*/ -2108 h 1752"/>
                          <a:gd name="T204" fmla="+- 0 6126 4634"/>
                          <a:gd name="T205" fmla="*/ T204 w 2983"/>
                          <a:gd name="T206" fmla="+- 0 -2103 -3854"/>
                          <a:gd name="T207" fmla="*/ -2103 h 1752"/>
                          <a:gd name="T208" fmla="+- 0 6240 4634"/>
                          <a:gd name="T209" fmla="*/ T208 w 2983"/>
                          <a:gd name="T210" fmla="+- 0 -2108 -3854"/>
                          <a:gd name="T211" fmla="*/ -2108 h 1752"/>
                          <a:gd name="T212" fmla="+- 0 6354 4634"/>
                          <a:gd name="T213" fmla="*/ T212 w 2983"/>
                          <a:gd name="T214" fmla="+- 0 -2123 -3854"/>
                          <a:gd name="T215" fmla="*/ -2123 h 1752"/>
                          <a:gd name="T216" fmla="+- 0 6467 4634"/>
                          <a:gd name="T217" fmla="*/ T216 w 2983"/>
                          <a:gd name="T218" fmla="+- 0 -2150 -3854"/>
                          <a:gd name="T219" fmla="*/ -2150 h 1752"/>
                          <a:gd name="T220" fmla="+- 0 6578 4634"/>
                          <a:gd name="T221" fmla="*/ T220 w 2983"/>
                          <a:gd name="T222" fmla="+- 0 -2186 -3854"/>
                          <a:gd name="T223" fmla="*/ -2186 h 1752"/>
                          <a:gd name="T224" fmla="+- 0 6688 4634"/>
                          <a:gd name="T225" fmla="*/ T224 w 2983"/>
                          <a:gd name="T226" fmla="+- 0 -2233 -3854"/>
                          <a:gd name="T227" fmla="*/ -2233 h 1752"/>
                          <a:gd name="T228" fmla="+- 0 6794 4634"/>
                          <a:gd name="T229" fmla="*/ T228 w 2983"/>
                          <a:gd name="T230" fmla="+- 0 -2290 -3854"/>
                          <a:gd name="T231" fmla="*/ -2290 h 1752"/>
                          <a:gd name="T232" fmla="+- 0 6897 4634"/>
                          <a:gd name="T233" fmla="*/ T232 w 2983"/>
                          <a:gd name="T234" fmla="+- 0 -2358 -3854"/>
                          <a:gd name="T235" fmla="*/ -2358 h 1752"/>
                          <a:gd name="T236" fmla="+- 0 6996 4634"/>
                          <a:gd name="T237" fmla="*/ T236 w 2983"/>
                          <a:gd name="T238" fmla="+- 0 -2436 -3854"/>
                          <a:gd name="T239" fmla="*/ -2436 h 1752"/>
                          <a:gd name="T240" fmla="+- 0 7091 4634"/>
                          <a:gd name="T241" fmla="*/ T240 w 2983"/>
                          <a:gd name="T242" fmla="+- 0 -2525 -3854"/>
                          <a:gd name="T243" fmla="*/ -2525 h 1752"/>
                          <a:gd name="T244" fmla="+- 0 7181 4634"/>
                          <a:gd name="T245" fmla="*/ T244 w 2983"/>
                          <a:gd name="T246" fmla="+- 0 -2624 -3854"/>
                          <a:gd name="T247" fmla="*/ -2624 h 175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Lst>
                        <a:rect l="0" t="0" r="r" b="b"/>
                        <a:pathLst>
                          <a:path w="2983" h="1752">
                            <a:moveTo>
                              <a:pt x="2547" y="1230"/>
                            </a:moveTo>
                            <a:lnTo>
                              <a:pt x="2589" y="1178"/>
                            </a:lnTo>
                            <a:lnTo>
                              <a:pt x="2628" y="1124"/>
                            </a:lnTo>
                            <a:lnTo>
                              <a:pt x="2666" y="1070"/>
                            </a:lnTo>
                            <a:lnTo>
                              <a:pt x="2701" y="1014"/>
                            </a:lnTo>
                            <a:lnTo>
                              <a:pt x="2734" y="956"/>
                            </a:lnTo>
                            <a:lnTo>
                              <a:pt x="2766" y="898"/>
                            </a:lnTo>
                            <a:lnTo>
                              <a:pt x="2795" y="838"/>
                            </a:lnTo>
                            <a:lnTo>
                              <a:pt x="2822" y="778"/>
                            </a:lnTo>
                            <a:lnTo>
                              <a:pt x="2847" y="716"/>
                            </a:lnTo>
                            <a:lnTo>
                              <a:pt x="2869" y="654"/>
                            </a:lnTo>
                            <a:lnTo>
                              <a:pt x="2890" y="591"/>
                            </a:lnTo>
                            <a:lnTo>
                              <a:pt x="2909" y="527"/>
                            </a:lnTo>
                            <a:lnTo>
                              <a:pt x="2925" y="462"/>
                            </a:lnTo>
                            <a:lnTo>
                              <a:pt x="2940" y="397"/>
                            </a:lnTo>
                            <a:lnTo>
                              <a:pt x="2952" y="332"/>
                            </a:lnTo>
                            <a:lnTo>
                              <a:pt x="2962" y="266"/>
                            </a:lnTo>
                            <a:lnTo>
                              <a:pt x="2971" y="200"/>
                            </a:lnTo>
                            <a:lnTo>
                              <a:pt x="2977" y="133"/>
                            </a:lnTo>
                            <a:lnTo>
                              <a:pt x="2981" y="66"/>
                            </a:lnTo>
                            <a:lnTo>
                              <a:pt x="2983" y="0"/>
                            </a:lnTo>
                            <a:lnTo>
                              <a:pt x="0" y="0"/>
                            </a:lnTo>
                            <a:lnTo>
                              <a:pt x="2" y="66"/>
                            </a:lnTo>
                            <a:lnTo>
                              <a:pt x="6" y="133"/>
                            </a:lnTo>
                            <a:lnTo>
                              <a:pt x="12" y="199"/>
                            </a:lnTo>
                            <a:lnTo>
                              <a:pt x="21" y="266"/>
                            </a:lnTo>
                            <a:lnTo>
                              <a:pt x="31" y="331"/>
                            </a:lnTo>
                            <a:lnTo>
                              <a:pt x="43" y="397"/>
                            </a:lnTo>
                            <a:lnTo>
                              <a:pt x="58" y="462"/>
                            </a:lnTo>
                            <a:lnTo>
                              <a:pt x="74" y="526"/>
                            </a:lnTo>
                            <a:lnTo>
                              <a:pt x="93" y="590"/>
                            </a:lnTo>
                            <a:lnTo>
                              <a:pt x="114" y="653"/>
                            </a:lnTo>
                            <a:lnTo>
                              <a:pt x="136" y="715"/>
                            </a:lnTo>
                            <a:lnTo>
                              <a:pt x="161" y="777"/>
                            </a:lnTo>
                            <a:lnTo>
                              <a:pt x="188" y="837"/>
                            </a:lnTo>
                            <a:lnTo>
                              <a:pt x="217" y="897"/>
                            </a:lnTo>
                            <a:lnTo>
                              <a:pt x="248" y="955"/>
                            </a:lnTo>
                            <a:lnTo>
                              <a:pt x="281" y="1012"/>
                            </a:lnTo>
                            <a:lnTo>
                              <a:pt x="316" y="1068"/>
                            </a:lnTo>
                            <a:lnTo>
                              <a:pt x="354" y="1123"/>
                            </a:lnTo>
                            <a:lnTo>
                              <a:pt x="393" y="1176"/>
                            </a:lnTo>
                            <a:lnTo>
                              <a:pt x="435" y="1227"/>
                            </a:lnTo>
                            <a:lnTo>
                              <a:pt x="525" y="1327"/>
                            </a:lnTo>
                            <a:lnTo>
                              <a:pt x="620" y="1416"/>
                            </a:lnTo>
                            <a:lnTo>
                              <a:pt x="719" y="1494"/>
                            </a:lnTo>
                            <a:lnTo>
                              <a:pt x="823" y="1563"/>
                            </a:lnTo>
                            <a:lnTo>
                              <a:pt x="929" y="1620"/>
                            </a:lnTo>
                            <a:lnTo>
                              <a:pt x="1038" y="1667"/>
                            </a:lnTo>
                            <a:lnTo>
                              <a:pt x="1150" y="1704"/>
                            </a:lnTo>
                            <a:lnTo>
                              <a:pt x="1263" y="1730"/>
                            </a:lnTo>
                            <a:lnTo>
                              <a:pt x="1377" y="1746"/>
                            </a:lnTo>
                            <a:lnTo>
                              <a:pt x="1492" y="1751"/>
                            </a:lnTo>
                            <a:lnTo>
                              <a:pt x="1606" y="1746"/>
                            </a:lnTo>
                            <a:lnTo>
                              <a:pt x="1720" y="1731"/>
                            </a:lnTo>
                            <a:lnTo>
                              <a:pt x="1833" y="1704"/>
                            </a:lnTo>
                            <a:lnTo>
                              <a:pt x="1944" y="1668"/>
                            </a:lnTo>
                            <a:lnTo>
                              <a:pt x="2054" y="1621"/>
                            </a:lnTo>
                            <a:lnTo>
                              <a:pt x="2160" y="1564"/>
                            </a:lnTo>
                            <a:lnTo>
                              <a:pt x="2263" y="1496"/>
                            </a:lnTo>
                            <a:lnTo>
                              <a:pt x="2362" y="1418"/>
                            </a:lnTo>
                            <a:lnTo>
                              <a:pt x="2457" y="1329"/>
                            </a:lnTo>
                            <a:lnTo>
                              <a:pt x="2547" y="1230"/>
                            </a:lnTo>
                            <a:close/>
                          </a:path>
                        </a:pathLst>
                      </a:custGeom>
                      <a:noFill/>
                      <a:ln w="3426">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18"/>
                    <p:cNvGrpSpPr>
                      <a:grpSpLocks/>
                    </p:cNvGrpSpPr>
                    <p:nvPr/>
                  </p:nvGrpSpPr>
                  <p:grpSpPr bwMode="auto">
                    <a:xfrm>
                      <a:off x="5256" y="-3790"/>
                      <a:ext cx="1796" cy="378"/>
                      <a:chOff x="5256" y="-3790"/>
                      <a:chExt cx="1796" cy="378"/>
                    </a:xfrm>
                  </p:grpSpPr>
                  <p:sp>
                    <p:nvSpPr>
                      <p:cNvPr id="1026" name="Freeform 19"/>
                      <p:cNvSpPr>
                        <a:spLocks/>
                      </p:cNvSpPr>
                      <p:nvPr/>
                    </p:nvSpPr>
                    <p:spPr bwMode="auto">
                      <a:xfrm>
                        <a:off x="5256" y="-3790"/>
                        <a:ext cx="1796" cy="378"/>
                      </a:xfrm>
                      <a:custGeom>
                        <a:avLst/>
                        <a:gdLst>
                          <a:gd name="T0" fmla="+- 0 7040 5256"/>
                          <a:gd name="T1" fmla="*/ T0 w 1796"/>
                          <a:gd name="T2" fmla="+- 0 -3790 -3790"/>
                          <a:gd name="T3" fmla="*/ -3790 h 378"/>
                          <a:gd name="T4" fmla="+- 0 5268 5256"/>
                          <a:gd name="T5" fmla="*/ T4 w 1796"/>
                          <a:gd name="T6" fmla="+- 0 -3790 -3790"/>
                          <a:gd name="T7" fmla="*/ -3790 h 378"/>
                          <a:gd name="T8" fmla="+- 0 5256 5256"/>
                          <a:gd name="T9" fmla="*/ T8 w 1796"/>
                          <a:gd name="T10" fmla="+- 0 -3778 -3790"/>
                          <a:gd name="T11" fmla="*/ -3778 h 378"/>
                          <a:gd name="T12" fmla="+- 0 5256 5256"/>
                          <a:gd name="T13" fmla="*/ T12 w 1796"/>
                          <a:gd name="T14" fmla="+- 0 -3425 -3790"/>
                          <a:gd name="T15" fmla="*/ -3425 h 378"/>
                          <a:gd name="T16" fmla="+- 0 5268 5256"/>
                          <a:gd name="T17" fmla="*/ T16 w 1796"/>
                          <a:gd name="T18" fmla="+- 0 -3413 -3790"/>
                          <a:gd name="T19" fmla="*/ -3413 h 378"/>
                          <a:gd name="T20" fmla="+- 0 7040 5256"/>
                          <a:gd name="T21" fmla="*/ T20 w 1796"/>
                          <a:gd name="T22" fmla="+- 0 -3413 -3790"/>
                          <a:gd name="T23" fmla="*/ -3413 h 378"/>
                          <a:gd name="T24" fmla="+- 0 7052 5256"/>
                          <a:gd name="T25" fmla="*/ T24 w 1796"/>
                          <a:gd name="T26" fmla="+- 0 -3425 -3790"/>
                          <a:gd name="T27" fmla="*/ -3425 h 378"/>
                          <a:gd name="T28" fmla="+- 0 7052 5256"/>
                          <a:gd name="T29" fmla="*/ T28 w 1796"/>
                          <a:gd name="T30" fmla="+- 0 -3778 -3790"/>
                          <a:gd name="T31" fmla="*/ -3778 h 378"/>
                          <a:gd name="T32" fmla="+- 0 7040 5256"/>
                          <a:gd name="T33" fmla="*/ T32 w 1796"/>
                          <a:gd name="T34" fmla="+- 0 -3790 -3790"/>
                          <a:gd name="T35" fmla="*/ -3790 h 37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1796" h="378">
                            <a:moveTo>
                              <a:pt x="1784" y="0"/>
                            </a:moveTo>
                            <a:lnTo>
                              <a:pt x="12" y="0"/>
                            </a:lnTo>
                            <a:lnTo>
                              <a:pt x="0" y="12"/>
                            </a:lnTo>
                            <a:lnTo>
                              <a:pt x="0" y="365"/>
                            </a:lnTo>
                            <a:lnTo>
                              <a:pt x="12" y="377"/>
                            </a:lnTo>
                            <a:lnTo>
                              <a:pt x="1784" y="377"/>
                            </a:lnTo>
                            <a:lnTo>
                              <a:pt x="1796" y="365"/>
                            </a:lnTo>
                            <a:lnTo>
                              <a:pt x="1796" y="12"/>
                            </a:lnTo>
                            <a:lnTo>
                              <a:pt x="178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00"/>
                          </a:solidFill>
                        </a:endParaRPr>
                      </a:p>
                    </p:txBody>
                  </p:sp>
                </p:grpSp>
                <p:grpSp>
                  <p:nvGrpSpPr>
                    <p:cNvPr id="8" name="Group 20"/>
                    <p:cNvGrpSpPr>
                      <a:grpSpLocks/>
                    </p:cNvGrpSpPr>
                    <p:nvPr/>
                  </p:nvGrpSpPr>
                  <p:grpSpPr bwMode="auto">
                    <a:xfrm>
                      <a:off x="5257" y="-3792"/>
                      <a:ext cx="1797" cy="378"/>
                      <a:chOff x="5257" y="-3792"/>
                      <a:chExt cx="1797" cy="378"/>
                    </a:xfrm>
                  </p:grpSpPr>
                  <p:sp>
                    <p:nvSpPr>
                      <p:cNvPr id="1025" name="Freeform 21"/>
                      <p:cNvSpPr>
                        <a:spLocks/>
                      </p:cNvSpPr>
                      <p:nvPr/>
                    </p:nvSpPr>
                    <p:spPr bwMode="auto">
                      <a:xfrm>
                        <a:off x="5257" y="-3792"/>
                        <a:ext cx="1797" cy="378"/>
                      </a:xfrm>
                      <a:custGeom>
                        <a:avLst/>
                        <a:gdLst>
                          <a:gd name="T0" fmla="+- 0 5284 5257"/>
                          <a:gd name="T1" fmla="*/ T0 w 1797"/>
                          <a:gd name="T2" fmla="+- 0 -3792 -3792"/>
                          <a:gd name="T3" fmla="*/ -3792 h 378"/>
                          <a:gd name="T4" fmla="+- 0 7025 5257"/>
                          <a:gd name="T5" fmla="*/ T4 w 1797"/>
                          <a:gd name="T6" fmla="+- 0 -3792 -3792"/>
                          <a:gd name="T7" fmla="*/ -3792 h 378"/>
                          <a:gd name="T8" fmla="+- 0 7044 5257"/>
                          <a:gd name="T9" fmla="*/ T8 w 1797"/>
                          <a:gd name="T10" fmla="+- 0 -3783 -3792"/>
                          <a:gd name="T11" fmla="*/ -3783 h 378"/>
                          <a:gd name="T12" fmla="+- 0 7054 5257"/>
                          <a:gd name="T13" fmla="*/ T12 w 1797"/>
                          <a:gd name="T14" fmla="+- 0 -3764 -3792"/>
                          <a:gd name="T15" fmla="*/ -3764 h 378"/>
                          <a:gd name="T16" fmla="+- 0 7054 5257"/>
                          <a:gd name="T17" fmla="*/ T16 w 1797"/>
                          <a:gd name="T18" fmla="+- 0 -3440 -3792"/>
                          <a:gd name="T19" fmla="*/ -3440 h 378"/>
                          <a:gd name="T20" fmla="+- 0 7045 5257"/>
                          <a:gd name="T21" fmla="*/ T20 w 1797"/>
                          <a:gd name="T22" fmla="+- 0 -3421 -3792"/>
                          <a:gd name="T23" fmla="*/ -3421 h 378"/>
                          <a:gd name="T24" fmla="+- 0 7026 5257"/>
                          <a:gd name="T25" fmla="*/ T24 w 1797"/>
                          <a:gd name="T26" fmla="+- 0 -3415 -3792"/>
                          <a:gd name="T27" fmla="*/ -3415 h 378"/>
                          <a:gd name="T28" fmla="+- 0 5283 5257"/>
                          <a:gd name="T29" fmla="*/ T28 w 1797"/>
                          <a:gd name="T30" fmla="+- 0 -3415 -3792"/>
                          <a:gd name="T31" fmla="*/ -3415 h 378"/>
                          <a:gd name="T32" fmla="+- 0 5264 5257"/>
                          <a:gd name="T33" fmla="*/ T32 w 1797"/>
                          <a:gd name="T34" fmla="+- 0 -3420 -3792"/>
                          <a:gd name="T35" fmla="*/ -3420 h 378"/>
                          <a:gd name="T36" fmla="+- 0 5257 5257"/>
                          <a:gd name="T37" fmla="*/ T36 w 1797"/>
                          <a:gd name="T38" fmla="+- 0 -3438 -3792"/>
                          <a:gd name="T39" fmla="*/ -3438 h 378"/>
                          <a:gd name="T40" fmla="+- 0 5257 5257"/>
                          <a:gd name="T41" fmla="*/ T40 w 1797"/>
                          <a:gd name="T42" fmla="+- 0 -3763 -3792"/>
                          <a:gd name="T43" fmla="*/ -3763 h 378"/>
                          <a:gd name="T44" fmla="+- 0 5263 5257"/>
                          <a:gd name="T45" fmla="*/ T44 w 1797"/>
                          <a:gd name="T46" fmla="+- 0 -3782 -3792"/>
                          <a:gd name="T47" fmla="*/ -3782 h 378"/>
                          <a:gd name="T48" fmla="+- 0 5282 5257"/>
                          <a:gd name="T49" fmla="*/ T48 w 1797"/>
                          <a:gd name="T50" fmla="+- 0 -3792 -3792"/>
                          <a:gd name="T51" fmla="*/ -3792 h 378"/>
                          <a:gd name="T52" fmla="+- 0 5284 5257"/>
                          <a:gd name="T53" fmla="*/ T52 w 1797"/>
                          <a:gd name="T54" fmla="+- 0 -3792 -3792"/>
                          <a:gd name="T55" fmla="*/ -3792 h 37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Lst>
                        <a:rect l="0" t="0" r="r" b="b"/>
                        <a:pathLst>
                          <a:path w="1797" h="378">
                            <a:moveTo>
                              <a:pt x="27" y="0"/>
                            </a:moveTo>
                            <a:lnTo>
                              <a:pt x="1768" y="0"/>
                            </a:lnTo>
                            <a:lnTo>
                              <a:pt x="1787" y="9"/>
                            </a:lnTo>
                            <a:lnTo>
                              <a:pt x="1797" y="28"/>
                            </a:lnTo>
                            <a:lnTo>
                              <a:pt x="1797" y="352"/>
                            </a:lnTo>
                            <a:lnTo>
                              <a:pt x="1788" y="371"/>
                            </a:lnTo>
                            <a:lnTo>
                              <a:pt x="1769" y="377"/>
                            </a:lnTo>
                            <a:lnTo>
                              <a:pt x="26" y="377"/>
                            </a:lnTo>
                            <a:lnTo>
                              <a:pt x="7" y="372"/>
                            </a:lnTo>
                            <a:lnTo>
                              <a:pt x="0" y="354"/>
                            </a:lnTo>
                            <a:lnTo>
                              <a:pt x="0" y="29"/>
                            </a:lnTo>
                            <a:lnTo>
                              <a:pt x="6" y="10"/>
                            </a:lnTo>
                            <a:lnTo>
                              <a:pt x="25" y="0"/>
                            </a:lnTo>
                            <a:lnTo>
                              <a:pt x="27" y="0"/>
                            </a:lnTo>
                            <a:close/>
                          </a:path>
                        </a:pathLst>
                      </a:custGeom>
                      <a:noFill/>
                      <a:ln w="6851">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22"/>
                    <p:cNvGrpSpPr>
                      <a:grpSpLocks/>
                    </p:cNvGrpSpPr>
                    <p:nvPr/>
                  </p:nvGrpSpPr>
                  <p:grpSpPr bwMode="auto">
                    <a:xfrm>
                      <a:off x="5243" y="-501"/>
                      <a:ext cx="1794" cy="270"/>
                      <a:chOff x="5243" y="-501"/>
                      <a:chExt cx="1794" cy="270"/>
                    </a:xfrm>
                  </p:grpSpPr>
                  <p:sp>
                    <p:nvSpPr>
                      <p:cNvPr id="1024" name="Freeform 23"/>
                      <p:cNvSpPr>
                        <a:spLocks/>
                      </p:cNvSpPr>
                      <p:nvPr/>
                    </p:nvSpPr>
                    <p:spPr bwMode="auto">
                      <a:xfrm>
                        <a:off x="5243" y="-501"/>
                        <a:ext cx="1794" cy="270"/>
                      </a:xfrm>
                      <a:custGeom>
                        <a:avLst/>
                        <a:gdLst>
                          <a:gd name="T0" fmla="+- 0 7069 5287"/>
                          <a:gd name="T1" fmla="*/ T0 w 1794"/>
                          <a:gd name="T2" fmla="+- 0 -580 -580"/>
                          <a:gd name="T3" fmla="*/ -580 h 270"/>
                          <a:gd name="T4" fmla="+- 0 5299 5287"/>
                          <a:gd name="T5" fmla="*/ T4 w 1794"/>
                          <a:gd name="T6" fmla="+- 0 -580 -580"/>
                          <a:gd name="T7" fmla="*/ -580 h 270"/>
                          <a:gd name="T8" fmla="+- 0 5287 5287"/>
                          <a:gd name="T9" fmla="*/ T8 w 1794"/>
                          <a:gd name="T10" fmla="+- 0 -568 -580"/>
                          <a:gd name="T11" fmla="*/ -568 h 270"/>
                          <a:gd name="T12" fmla="+- 0 5287 5287"/>
                          <a:gd name="T13" fmla="*/ T12 w 1794"/>
                          <a:gd name="T14" fmla="+- 0 -323 -580"/>
                          <a:gd name="T15" fmla="*/ -323 h 270"/>
                          <a:gd name="T16" fmla="+- 0 5299 5287"/>
                          <a:gd name="T17" fmla="*/ T16 w 1794"/>
                          <a:gd name="T18" fmla="+- 0 -310 -580"/>
                          <a:gd name="T19" fmla="*/ -310 h 270"/>
                          <a:gd name="T20" fmla="+- 0 7069 5287"/>
                          <a:gd name="T21" fmla="*/ T20 w 1794"/>
                          <a:gd name="T22" fmla="+- 0 -310 -580"/>
                          <a:gd name="T23" fmla="*/ -310 h 270"/>
                          <a:gd name="T24" fmla="+- 0 7081 5287"/>
                          <a:gd name="T25" fmla="*/ T24 w 1794"/>
                          <a:gd name="T26" fmla="+- 0 -323 -580"/>
                          <a:gd name="T27" fmla="*/ -323 h 270"/>
                          <a:gd name="T28" fmla="+- 0 7081 5287"/>
                          <a:gd name="T29" fmla="*/ T28 w 1794"/>
                          <a:gd name="T30" fmla="+- 0 -568 -580"/>
                          <a:gd name="T31" fmla="*/ -568 h 270"/>
                          <a:gd name="T32" fmla="+- 0 7069 5287"/>
                          <a:gd name="T33" fmla="*/ T32 w 1794"/>
                          <a:gd name="T34" fmla="+- 0 -580 -580"/>
                          <a:gd name="T35" fmla="*/ -580 h 2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1794" h="270">
                            <a:moveTo>
                              <a:pt x="1782" y="0"/>
                            </a:moveTo>
                            <a:lnTo>
                              <a:pt x="12" y="0"/>
                            </a:lnTo>
                            <a:lnTo>
                              <a:pt x="0" y="12"/>
                            </a:lnTo>
                            <a:lnTo>
                              <a:pt x="0" y="257"/>
                            </a:lnTo>
                            <a:lnTo>
                              <a:pt x="12" y="270"/>
                            </a:lnTo>
                            <a:lnTo>
                              <a:pt x="1782" y="270"/>
                            </a:lnTo>
                            <a:lnTo>
                              <a:pt x="1794" y="257"/>
                            </a:lnTo>
                            <a:lnTo>
                              <a:pt x="1794" y="12"/>
                            </a:lnTo>
                            <a:lnTo>
                              <a:pt x="1782" y="0"/>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26"/>
                    <p:cNvGrpSpPr>
                      <a:grpSpLocks/>
                    </p:cNvGrpSpPr>
                    <p:nvPr/>
                  </p:nvGrpSpPr>
                  <p:grpSpPr bwMode="auto">
                    <a:xfrm>
                      <a:off x="5284" y="-2910"/>
                      <a:ext cx="1770" cy="373"/>
                      <a:chOff x="5284" y="-2910"/>
                      <a:chExt cx="1770" cy="373"/>
                    </a:xfrm>
                  </p:grpSpPr>
                  <p:sp>
                    <p:nvSpPr>
                      <p:cNvPr id="30" name="Freeform 27"/>
                      <p:cNvSpPr>
                        <a:spLocks/>
                      </p:cNvSpPr>
                      <p:nvPr/>
                    </p:nvSpPr>
                    <p:spPr bwMode="auto">
                      <a:xfrm>
                        <a:off x="5284" y="-2910"/>
                        <a:ext cx="1770" cy="373"/>
                      </a:xfrm>
                      <a:custGeom>
                        <a:avLst/>
                        <a:gdLst>
                          <a:gd name="T0" fmla="+- 0 6852 5494"/>
                          <a:gd name="T1" fmla="*/ T0 w 1370"/>
                          <a:gd name="T2" fmla="+- 0 -2910 -2910"/>
                          <a:gd name="T3" fmla="*/ -2910 h 303"/>
                          <a:gd name="T4" fmla="+- 0 5507 5494"/>
                          <a:gd name="T5" fmla="*/ T4 w 1370"/>
                          <a:gd name="T6" fmla="+- 0 -2910 -2910"/>
                          <a:gd name="T7" fmla="*/ -2910 h 303"/>
                          <a:gd name="T8" fmla="+- 0 5494 5494"/>
                          <a:gd name="T9" fmla="*/ T8 w 1370"/>
                          <a:gd name="T10" fmla="+- 0 -2898 -2910"/>
                          <a:gd name="T11" fmla="*/ -2898 h 303"/>
                          <a:gd name="T12" fmla="+- 0 5494 5494"/>
                          <a:gd name="T13" fmla="*/ T12 w 1370"/>
                          <a:gd name="T14" fmla="+- 0 -2619 -2910"/>
                          <a:gd name="T15" fmla="*/ -2619 h 303"/>
                          <a:gd name="T16" fmla="+- 0 5507 5494"/>
                          <a:gd name="T17" fmla="*/ T16 w 1370"/>
                          <a:gd name="T18" fmla="+- 0 -2606 -2910"/>
                          <a:gd name="T19" fmla="*/ -2606 h 303"/>
                          <a:gd name="T20" fmla="+- 0 6852 5494"/>
                          <a:gd name="T21" fmla="*/ T20 w 1370"/>
                          <a:gd name="T22" fmla="+- 0 -2606 -2910"/>
                          <a:gd name="T23" fmla="*/ -2606 h 303"/>
                          <a:gd name="T24" fmla="+- 0 6864 5494"/>
                          <a:gd name="T25" fmla="*/ T24 w 1370"/>
                          <a:gd name="T26" fmla="+- 0 -2619 -2910"/>
                          <a:gd name="T27" fmla="*/ -2619 h 303"/>
                          <a:gd name="T28" fmla="+- 0 6864 5494"/>
                          <a:gd name="T29" fmla="*/ T28 w 1370"/>
                          <a:gd name="T30" fmla="+- 0 -2898 -2910"/>
                          <a:gd name="T31" fmla="*/ -2898 h 303"/>
                          <a:gd name="T32" fmla="+- 0 6852 5494"/>
                          <a:gd name="T33" fmla="*/ T32 w 1370"/>
                          <a:gd name="T34" fmla="+- 0 -2910 -2910"/>
                          <a:gd name="T35" fmla="*/ -2910 h 3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1370" h="303">
                            <a:moveTo>
                              <a:pt x="1358" y="0"/>
                            </a:moveTo>
                            <a:lnTo>
                              <a:pt x="13" y="0"/>
                            </a:lnTo>
                            <a:lnTo>
                              <a:pt x="0" y="12"/>
                            </a:lnTo>
                            <a:lnTo>
                              <a:pt x="0" y="291"/>
                            </a:lnTo>
                            <a:lnTo>
                              <a:pt x="13" y="304"/>
                            </a:lnTo>
                            <a:lnTo>
                              <a:pt x="1358" y="304"/>
                            </a:lnTo>
                            <a:lnTo>
                              <a:pt x="1370" y="291"/>
                            </a:lnTo>
                            <a:lnTo>
                              <a:pt x="1370" y="12"/>
                            </a:lnTo>
                            <a:lnTo>
                              <a:pt x="1358" y="0"/>
                            </a:lnTo>
                            <a:close/>
                          </a:path>
                        </a:pathLst>
                      </a:custGeom>
                      <a:solidFill>
                        <a:schemeClr val="accent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30"/>
                    <p:cNvGrpSpPr>
                      <a:grpSpLocks/>
                    </p:cNvGrpSpPr>
                    <p:nvPr/>
                  </p:nvGrpSpPr>
                  <p:grpSpPr bwMode="auto">
                    <a:xfrm>
                      <a:off x="4999" y="-2409"/>
                      <a:ext cx="2252" cy="630"/>
                      <a:chOff x="4999" y="-2409"/>
                      <a:chExt cx="2252" cy="630"/>
                    </a:xfrm>
                  </p:grpSpPr>
                  <p:sp>
                    <p:nvSpPr>
                      <p:cNvPr id="28" name="Freeform 31"/>
                      <p:cNvSpPr>
                        <a:spLocks/>
                      </p:cNvSpPr>
                      <p:nvPr/>
                    </p:nvSpPr>
                    <p:spPr bwMode="auto">
                      <a:xfrm>
                        <a:off x="4999" y="-2409"/>
                        <a:ext cx="2252" cy="630"/>
                      </a:xfrm>
                      <a:custGeom>
                        <a:avLst/>
                        <a:gdLst>
                          <a:gd name="T0" fmla="+- 0 6835 5500"/>
                          <a:gd name="T1" fmla="*/ T0 w 1347"/>
                          <a:gd name="T2" fmla="+- 0 -2490 -2490"/>
                          <a:gd name="T3" fmla="*/ -2490 h 725"/>
                          <a:gd name="T4" fmla="+- 0 5512 5500"/>
                          <a:gd name="T5" fmla="*/ T4 w 1347"/>
                          <a:gd name="T6" fmla="+- 0 -2490 -2490"/>
                          <a:gd name="T7" fmla="*/ -2490 h 725"/>
                          <a:gd name="T8" fmla="+- 0 5500 5500"/>
                          <a:gd name="T9" fmla="*/ T8 w 1347"/>
                          <a:gd name="T10" fmla="+- 0 -2478 -2490"/>
                          <a:gd name="T11" fmla="*/ -2478 h 725"/>
                          <a:gd name="T12" fmla="+- 0 5500 5500"/>
                          <a:gd name="T13" fmla="*/ T12 w 1347"/>
                          <a:gd name="T14" fmla="+- 0 -1777 -2490"/>
                          <a:gd name="T15" fmla="*/ -1777 h 725"/>
                          <a:gd name="T16" fmla="+- 0 5512 5500"/>
                          <a:gd name="T17" fmla="*/ T16 w 1347"/>
                          <a:gd name="T18" fmla="+- 0 -1765 -2490"/>
                          <a:gd name="T19" fmla="*/ -1765 h 725"/>
                          <a:gd name="T20" fmla="+- 0 6835 5500"/>
                          <a:gd name="T21" fmla="*/ T20 w 1347"/>
                          <a:gd name="T22" fmla="+- 0 -1765 -2490"/>
                          <a:gd name="T23" fmla="*/ -1765 h 725"/>
                          <a:gd name="T24" fmla="+- 0 6847 5500"/>
                          <a:gd name="T25" fmla="*/ T24 w 1347"/>
                          <a:gd name="T26" fmla="+- 0 -1777 -2490"/>
                          <a:gd name="T27" fmla="*/ -1777 h 725"/>
                          <a:gd name="T28" fmla="+- 0 6847 5500"/>
                          <a:gd name="T29" fmla="*/ T28 w 1347"/>
                          <a:gd name="T30" fmla="+- 0 -2478 -2490"/>
                          <a:gd name="T31" fmla="*/ -2478 h 725"/>
                          <a:gd name="T32" fmla="+- 0 6835 5500"/>
                          <a:gd name="T33" fmla="*/ T32 w 1347"/>
                          <a:gd name="T34" fmla="+- 0 -2490 -2490"/>
                          <a:gd name="T35" fmla="*/ -2490 h 72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1347" h="725">
                            <a:moveTo>
                              <a:pt x="1335" y="0"/>
                            </a:moveTo>
                            <a:lnTo>
                              <a:pt x="12" y="0"/>
                            </a:lnTo>
                            <a:lnTo>
                              <a:pt x="0" y="12"/>
                            </a:lnTo>
                            <a:lnTo>
                              <a:pt x="0" y="713"/>
                            </a:lnTo>
                            <a:lnTo>
                              <a:pt x="12" y="725"/>
                            </a:lnTo>
                            <a:lnTo>
                              <a:pt x="1335" y="725"/>
                            </a:lnTo>
                            <a:lnTo>
                              <a:pt x="1347" y="713"/>
                            </a:lnTo>
                            <a:lnTo>
                              <a:pt x="1347" y="12"/>
                            </a:lnTo>
                            <a:lnTo>
                              <a:pt x="1335" y="0"/>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p>
                    </p:txBody>
                  </p:sp>
                </p:grpSp>
                <p:grpSp>
                  <p:nvGrpSpPr>
                    <p:cNvPr id="15" name="Group 34"/>
                    <p:cNvGrpSpPr>
                      <a:grpSpLocks/>
                    </p:cNvGrpSpPr>
                    <p:nvPr/>
                  </p:nvGrpSpPr>
                  <p:grpSpPr bwMode="auto">
                    <a:xfrm>
                      <a:off x="5120" y="-1582"/>
                      <a:ext cx="2098" cy="378"/>
                      <a:chOff x="5120" y="-1582"/>
                      <a:chExt cx="2098" cy="378"/>
                    </a:xfrm>
                  </p:grpSpPr>
                  <p:sp>
                    <p:nvSpPr>
                      <p:cNvPr id="26" name="Freeform 35"/>
                      <p:cNvSpPr>
                        <a:spLocks/>
                      </p:cNvSpPr>
                      <p:nvPr/>
                    </p:nvSpPr>
                    <p:spPr bwMode="auto">
                      <a:xfrm>
                        <a:off x="5120" y="-1582"/>
                        <a:ext cx="2098" cy="378"/>
                      </a:xfrm>
                      <a:custGeom>
                        <a:avLst/>
                        <a:gdLst>
                          <a:gd name="T0" fmla="+- 0 6807 5500"/>
                          <a:gd name="T1" fmla="*/ T0 w 1319"/>
                          <a:gd name="T2" fmla="+- 0 -1648 -1648"/>
                          <a:gd name="T3" fmla="*/ -1648 h 378"/>
                          <a:gd name="T4" fmla="+- 0 5512 5500"/>
                          <a:gd name="T5" fmla="*/ T4 w 1319"/>
                          <a:gd name="T6" fmla="+- 0 -1648 -1648"/>
                          <a:gd name="T7" fmla="*/ -1648 h 378"/>
                          <a:gd name="T8" fmla="+- 0 5500 5500"/>
                          <a:gd name="T9" fmla="*/ T8 w 1319"/>
                          <a:gd name="T10" fmla="+- 0 -1636 -1648"/>
                          <a:gd name="T11" fmla="*/ -1636 h 378"/>
                          <a:gd name="T12" fmla="+- 0 5500 5500"/>
                          <a:gd name="T13" fmla="*/ T12 w 1319"/>
                          <a:gd name="T14" fmla="+- 0 -1283 -1648"/>
                          <a:gd name="T15" fmla="*/ -1283 h 378"/>
                          <a:gd name="T16" fmla="+- 0 5512 5500"/>
                          <a:gd name="T17" fmla="*/ T16 w 1319"/>
                          <a:gd name="T18" fmla="+- 0 -1271 -1648"/>
                          <a:gd name="T19" fmla="*/ -1271 h 378"/>
                          <a:gd name="T20" fmla="+- 0 6807 5500"/>
                          <a:gd name="T21" fmla="*/ T20 w 1319"/>
                          <a:gd name="T22" fmla="+- 0 -1271 -1648"/>
                          <a:gd name="T23" fmla="*/ -1271 h 378"/>
                          <a:gd name="T24" fmla="+- 0 6819 5500"/>
                          <a:gd name="T25" fmla="*/ T24 w 1319"/>
                          <a:gd name="T26" fmla="+- 0 -1283 -1648"/>
                          <a:gd name="T27" fmla="*/ -1283 h 378"/>
                          <a:gd name="T28" fmla="+- 0 6819 5500"/>
                          <a:gd name="T29" fmla="*/ T28 w 1319"/>
                          <a:gd name="T30" fmla="+- 0 -1636 -1648"/>
                          <a:gd name="T31" fmla="*/ -1636 h 378"/>
                          <a:gd name="T32" fmla="+- 0 6807 5500"/>
                          <a:gd name="T33" fmla="*/ T32 w 1319"/>
                          <a:gd name="T34" fmla="+- 0 -1648 -1648"/>
                          <a:gd name="T35" fmla="*/ -1648 h 37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1319" h="378">
                            <a:moveTo>
                              <a:pt x="1307" y="0"/>
                            </a:moveTo>
                            <a:lnTo>
                              <a:pt x="12" y="0"/>
                            </a:lnTo>
                            <a:lnTo>
                              <a:pt x="0" y="12"/>
                            </a:lnTo>
                            <a:lnTo>
                              <a:pt x="0" y="365"/>
                            </a:lnTo>
                            <a:lnTo>
                              <a:pt x="12" y="377"/>
                            </a:lnTo>
                            <a:lnTo>
                              <a:pt x="1307" y="377"/>
                            </a:lnTo>
                            <a:lnTo>
                              <a:pt x="1319" y="365"/>
                            </a:lnTo>
                            <a:lnTo>
                              <a:pt x="1319" y="12"/>
                            </a:lnTo>
                            <a:lnTo>
                              <a:pt x="1307" y="0"/>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38"/>
                    <p:cNvGrpSpPr>
                      <a:grpSpLocks/>
                    </p:cNvGrpSpPr>
                    <p:nvPr/>
                  </p:nvGrpSpPr>
                  <p:grpSpPr bwMode="auto">
                    <a:xfrm>
                      <a:off x="5262" y="-3296"/>
                      <a:ext cx="1796" cy="270"/>
                      <a:chOff x="5262" y="-3296"/>
                      <a:chExt cx="1796" cy="270"/>
                    </a:xfrm>
                  </p:grpSpPr>
                  <p:sp>
                    <p:nvSpPr>
                      <p:cNvPr id="24" name="Freeform 39"/>
                      <p:cNvSpPr>
                        <a:spLocks/>
                      </p:cNvSpPr>
                      <p:nvPr/>
                    </p:nvSpPr>
                    <p:spPr bwMode="auto">
                      <a:xfrm>
                        <a:off x="5262" y="-3296"/>
                        <a:ext cx="1796" cy="270"/>
                      </a:xfrm>
                      <a:custGeom>
                        <a:avLst/>
                        <a:gdLst>
                          <a:gd name="T0" fmla="+- 0 7046 5262"/>
                          <a:gd name="T1" fmla="*/ T0 w 1796"/>
                          <a:gd name="T2" fmla="+- 0 -3296 -3296"/>
                          <a:gd name="T3" fmla="*/ -3296 h 270"/>
                          <a:gd name="T4" fmla="+- 0 5274 5262"/>
                          <a:gd name="T5" fmla="*/ T4 w 1796"/>
                          <a:gd name="T6" fmla="+- 0 -3296 -3296"/>
                          <a:gd name="T7" fmla="*/ -3296 h 270"/>
                          <a:gd name="T8" fmla="+- 0 5262 5262"/>
                          <a:gd name="T9" fmla="*/ T8 w 1796"/>
                          <a:gd name="T10" fmla="+- 0 -3284 -3296"/>
                          <a:gd name="T11" fmla="*/ -3284 h 270"/>
                          <a:gd name="T12" fmla="+- 0 5262 5262"/>
                          <a:gd name="T13" fmla="*/ T12 w 1796"/>
                          <a:gd name="T14" fmla="+- 0 -3038 -3296"/>
                          <a:gd name="T15" fmla="*/ -3038 h 270"/>
                          <a:gd name="T16" fmla="+- 0 5274 5262"/>
                          <a:gd name="T17" fmla="*/ T16 w 1796"/>
                          <a:gd name="T18" fmla="+- 0 -3026 -3296"/>
                          <a:gd name="T19" fmla="*/ -3026 h 270"/>
                          <a:gd name="T20" fmla="+- 0 7046 5262"/>
                          <a:gd name="T21" fmla="*/ T20 w 1796"/>
                          <a:gd name="T22" fmla="+- 0 -3026 -3296"/>
                          <a:gd name="T23" fmla="*/ -3026 h 270"/>
                          <a:gd name="T24" fmla="+- 0 7058 5262"/>
                          <a:gd name="T25" fmla="*/ T24 w 1796"/>
                          <a:gd name="T26" fmla="+- 0 -3038 -3296"/>
                          <a:gd name="T27" fmla="*/ -3038 h 270"/>
                          <a:gd name="T28" fmla="+- 0 7058 5262"/>
                          <a:gd name="T29" fmla="*/ T28 w 1796"/>
                          <a:gd name="T30" fmla="+- 0 -3284 -3296"/>
                          <a:gd name="T31" fmla="*/ -3284 h 270"/>
                          <a:gd name="T32" fmla="+- 0 7046 5262"/>
                          <a:gd name="T33" fmla="*/ T32 w 1796"/>
                          <a:gd name="T34" fmla="+- 0 -3296 -3296"/>
                          <a:gd name="T35" fmla="*/ -3296 h 2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1796" h="270">
                            <a:moveTo>
                              <a:pt x="1784" y="0"/>
                            </a:moveTo>
                            <a:lnTo>
                              <a:pt x="12" y="0"/>
                            </a:lnTo>
                            <a:lnTo>
                              <a:pt x="0" y="12"/>
                            </a:lnTo>
                            <a:lnTo>
                              <a:pt x="0" y="258"/>
                            </a:lnTo>
                            <a:lnTo>
                              <a:pt x="12" y="270"/>
                            </a:lnTo>
                            <a:lnTo>
                              <a:pt x="1784" y="270"/>
                            </a:lnTo>
                            <a:lnTo>
                              <a:pt x="1796" y="258"/>
                            </a:lnTo>
                            <a:lnTo>
                              <a:pt x="1796" y="12"/>
                            </a:lnTo>
                            <a:lnTo>
                              <a:pt x="178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40"/>
                    <p:cNvGrpSpPr>
                      <a:grpSpLocks/>
                    </p:cNvGrpSpPr>
                    <p:nvPr/>
                  </p:nvGrpSpPr>
                  <p:grpSpPr bwMode="auto">
                    <a:xfrm>
                      <a:off x="5262" y="-3296"/>
                      <a:ext cx="1798" cy="270"/>
                      <a:chOff x="5262" y="-3296"/>
                      <a:chExt cx="1798" cy="270"/>
                    </a:xfrm>
                  </p:grpSpPr>
                  <p:sp>
                    <p:nvSpPr>
                      <p:cNvPr id="23" name="Freeform 41"/>
                      <p:cNvSpPr>
                        <a:spLocks/>
                      </p:cNvSpPr>
                      <p:nvPr/>
                    </p:nvSpPr>
                    <p:spPr bwMode="auto">
                      <a:xfrm>
                        <a:off x="5262" y="-3296"/>
                        <a:ext cx="1798" cy="270"/>
                      </a:xfrm>
                      <a:custGeom>
                        <a:avLst/>
                        <a:gdLst>
                          <a:gd name="T0" fmla="+- 0 5290 5262"/>
                          <a:gd name="T1" fmla="*/ T0 w 1798"/>
                          <a:gd name="T2" fmla="+- 0 -3296 -3296"/>
                          <a:gd name="T3" fmla="*/ -3296 h 270"/>
                          <a:gd name="T4" fmla="+- 0 7031 5262"/>
                          <a:gd name="T5" fmla="*/ T4 w 1798"/>
                          <a:gd name="T6" fmla="+- 0 -3296 -3296"/>
                          <a:gd name="T7" fmla="*/ -3296 h 270"/>
                          <a:gd name="T8" fmla="+- 0 7046 5262"/>
                          <a:gd name="T9" fmla="*/ T8 w 1798"/>
                          <a:gd name="T10" fmla="+- 0 -3296 -3296"/>
                          <a:gd name="T11" fmla="*/ -3296 h 270"/>
                          <a:gd name="T12" fmla="+- 0 7058 5262"/>
                          <a:gd name="T13" fmla="*/ T12 w 1798"/>
                          <a:gd name="T14" fmla="+- 0 -3284 -3296"/>
                          <a:gd name="T15" fmla="*/ -3284 h 270"/>
                          <a:gd name="T16" fmla="+- 0 7059 5262"/>
                          <a:gd name="T17" fmla="*/ T16 w 1798"/>
                          <a:gd name="T18" fmla="+- 0 -3269 -3296"/>
                          <a:gd name="T19" fmla="*/ -3269 h 270"/>
                          <a:gd name="T20" fmla="+- 0 7059 5262"/>
                          <a:gd name="T21" fmla="*/ T20 w 1798"/>
                          <a:gd name="T22" fmla="+- 0 -3053 -3296"/>
                          <a:gd name="T23" fmla="*/ -3053 h 270"/>
                          <a:gd name="T24" fmla="+- 0 7058 5262"/>
                          <a:gd name="T25" fmla="*/ T24 w 1798"/>
                          <a:gd name="T26" fmla="+- 0 -3038 -3296"/>
                          <a:gd name="T27" fmla="*/ -3038 h 270"/>
                          <a:gd name="T28" fmla="+- 0 7046 5262"/>
                          <a:gd name="T29" fmla="*/ T28 w 1798"/>
                          <a:gd name="T30" fmla="+- 0 -3026 -3296"/>
                          <a:gd name="T31" fmla="*/ -3026 h 270"/>
                          <a:gd name="T32" fmla="+- 0 7031 5262"/>
                          <a:gd name="T33" fmla="*/ T32 w 1798"/>
                          <a:gd name="T34" fmla="+- 0 -3026 -3296"/>
                          <a:gd name="T35" fmla="*/ -3026 h 270"/>
                          <a:gd name="T36" fmla="+- 0 5289 5262"/>
                          <a:gd name="T37" fmla="*/ T36 w 1798"/>
                          <a:gd name="T38" fmla="+- 0 -3026 -3296"/>
                          <a:gd name="T39" fmla="*/ -3026 h 270"/>
                          <a:gd name="T40" fmla="+- 0 5274 5262"/>
                          <a:gd name="T41" fmla="*/ T40 w 1798"/>
                          <a:gd name="T42" fmla="+- 0 -3026 -3296"/>
                          <a:gd name="T43" fmla="*/ -3026 h 270"/>
                          <a:gd name="T44" fmla="+- 0 5262 5262"/>
                          <a:gd name="T45" fmla="*/ T44 w 1798"/>
                          <a:gd name="T46" fmla="+- 0 -3038 -3296"/>
                          <a:gd name="T47" fmla="*/ -3038 h 270"/>
                          <a:gd name="T48" fmla="+- 0 5263 5262"/>
                          <a:gd name="T49" fmla="*/ T48 w 1798"/>
                          <a:gd name="T50" fmla="+- 0 -3053 -3296"/>
                          <a:gd name="T51" fmla="*/ -3053 h 270"/>
                          <a:gd name="T52" fmla="+- 0 5263 5262"/>
                          <a:gd name="T53" fmla="*/ T52 w 1798"/>
                          <a:gd name="T54" fmla="+- 0 -3269 -3296"/>
                          <a:gd name="T55" fmla="*/ -3269 h 270"/>
                          <a:gd name="T56" fmla="+- 0 5262 5262"/>
                          <a:gd name="T57" fmla="*/ T56 w 1798"/>
                          <a:gd name="T58" fmla="+- 0 -3284 -3296"/>
                          <a:gd name="T59" fmla="*/ -3284 h 270"/>
                          <a:gd name="T60" fmla="+- 0 5274 5262"/>
                          <a:gd name="T61" fmla="*/ T60 w 1798"/>
                          <a:gd name="T62" fmla="+- 0 -3296 -3296"/>
                          <a:gd name="T63" fmla="*/ -3296 h 270"/>
                          <a:gd name="T64" fmla="+- 0 5290 5262"/>
                          <a:gd name="T65" fmla="*/ T64 w 1798"/>
                          <a:gd name="T66" fmla="+- 0 -3296 -3296"/>
                          <a:gd name="T67" fmla="*/ -3296 h 2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Lst>
                        <a:rect l="0" t="0" r="r" b="b"/>
                        <a:pathLst>
                          <a:path w="1798" h="270">
                            <a:moveTo>
                              <a:pt x="28" y="0"/>
                            </a:moveTo>
                            <a:lnTo>
                              <a:pt x="1769" y="0"/>
                            </a:lnTo>
                            <a:lnTo>
                              <a:pt x="1784" y="0"/>
                            </a:lnTo>
                            <a:lnTo>
                              <a:pt x="1796" y="12"/>
                            </a:lnTo>
                            <a:lnTo>
                              <a:pt x="1797" y="27"/>
                            </a:lnTo>
                            <a:lnTo>
                              <a:pt x="1797" y="243"/>
                            </a:lnTo>
                            <a:lnTo>
                              <a:pt x="1796" y="258"/>
                            </a:lnTo>
                            <a:lnTo>
                              <a:pt x="1784" y="270"/>
                            </a:lnTo>
                            <a:lnTo>
                              <a:pt x="1769" y="270"/>
                            </a:lnTo>
                            <a:lnTo>
                              <a:pt x="27" y="270"/>
                            </a:lnTo>
                            <a:lnTo>
                              <a:pt x="12" y="270"/>
                            </a:lnTo>
                            <a:lnTo>
                              <a:pt x="0" y="258"/>
                            </a:lnTo>
                            <a:lnTo>
                              <a:pt x="1" y="243"/>
                            </a:lnTo>
                            <a:lnTo>
                              <a:pt x="1" y="27"/>
                            </a:lnTo>
                            <a:lnTo>
                              <a:pt x="0" y="12"/>
                            </a:lnTo>
                            <a:lnTo>
                              <a:pt x="12" y="0"/>
                            </a:lnTo>
                            <a:lnTo>
                              <a:pt x="28" y="0"/>
                            </a:lnTo>
                            <a:close/>
                          </a:path>
                        </a:pathLst>
                      </a:custGeom>
                      <a:noFill/>
                      <a:ln w="6851">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Group 42"/>
                    <p:cNvGrpSpPr>
                      <a:grpSpLocks/>
                    </p:cNvGrpSpPr>
                    <p:nvPr/>
                  </p:nvGrpSpPr>
                  <p:grpSpPr bwMode="auto">
                    <a:xfrm>
                      <a:off x="4765" y="-1019"/>
                      <a:ext cx="2807" cy="348"/>
                      <a:chOff x="4765" y="-1019"/>
                      <a:chExt cx="2807" cy="348"/>
                    </a:xfrm>
                  </p:grpSpPr>
                  <p:sp>
                    <p:nvSpPr>
                      <p:cNvPr id="22" name="Freeform 43"/>
                      <p:cNvSpPr>
                        <a:spLocks/>
                      </p:cNvSpPr>
                      <p:nvPr/>
                    </p:nvSpPr>
                    <p:spPr bwMode="auto">
                      <a:xfrm>
                        <a:off x="4765" y="-1019"/>
                        <a:ext cx="2807" cy="348"/>
                      </a:xfrm>
                      <a:custGeom>
                        <a:avLst/>
                        <a:gdLst>
                          <a:gd name="T0" fmla="+- 0 7071 5287"/>
                          <a:gd name="T1" fmla="*/ T0 w 1796"/>
                          <a:gd name="T2" fmla="+- 0 -1154 -1154"/>
                          <a:gd name="T3" fmla="*/ -1154 h 458"/>
                          <a:gd name="T4" fmla="+- 0 5299 5287"/>
                          <a:gd name="T5" fmla="*/ T4 w 1796"/>
                          <a:gd name="T6" fmla="+- 0 -1154 -1154"/>
                          <a:gd name="T7" fmla="*/ -1154 h 458"/>
                          <a:gd name="T8" fmla="+- 0 5287 5287"/>
                          <a:gd name="T9" fmla="*/ T8 w 1796"/>
                          <a:gd name="T10" fmla="+- 0 -1142 -1154"/>
                          <a:gd name="T11" fmla="*/ -1142 h 458"/>
                          <a:gd name="T12" fmla="+- 0 5287 5287"/>
                          <a:gd name="T13" fmla="*/ T12 w 1796"/>
                          <a:gd name="T14" fmla="+- 0 -709 -1154"/>
                          <a:gd name="T15" fmla="*/ -709 h 458"/>
                          <a:gd name="T16" fmla="+- 0 5299 5287"/>
                          <a:gd name="T17" fmla="*/ T16 w 1796"/>
                          <a:gd name="T18" fmla="+- 0 -697 -1154"/>
                          <a:gd name="T19" fmla="*/ -697 h 458"/>
                          <a:gd name="T20" fmla="+- 0 7071 5287"/>
                          <a:gd name="T21" fmla="*/ T20 w 1796"/>
                          <a:gd name="T22" fmla="+- 0 -697 -1154"/>
                          <a:gd name="T23" fmla="*/ -697 h 458"/>
                          <a:gd name="T24" fmla="+- 0 7083 5287"/>
                          <a:gd name="T25" fmla="*/ T24 w 1796"/>
                          <a:gd name="T26" fmla="+- 0 -709 -1154"/>
                          <a:gd name="T27" fmla="*/ -709 h 458"/>
                          <a:gd name="T28" fmla="+- 0 7083 5287"/>
                          <a:gd name="T29" fmla="*/ T28 w 1796"/>
                          <a:gd name="T30" fmla="+- 0 -1142 -1154"/>
                          <a:gd name="T31" fmla="*/ -1142 h 458"/>
                          <a:gd name="T32" fmla="+- 0 7071 5287"/>
                          <a:gd name="T33" fmla="*/ T32 w 1796"/>
                          <a:gd name="T34" fmla="+- 0 -1154 -1154"/>
                          <a:gd name="T35" fmla="*/ -1154 h 45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1796" h="458">
                            <a:moveTo>
                              <a:pt x="1784" y="0"/>
                            </a:moveTo>
                            <a:lnTo>
                              <a:pt x="12" y="0"/>
                            </a:lnTo>
                            <a:lnTo>
                              <a:pt x="0" y="12"/>
                            </a:lnTo>
                            <a:lnTo>
                              <a:pt x="0" y="445"/>
                            </a:lnTo>
                            <a:lnTo>
                              <a:pt x="12" y="457"/>
                            </a:lnTo>
                            <a:lnTo>
                              <a:pt x="1784" y="457"/>
                            </a:lnTo>
                            <a:lnTo>
                              <a:pt x="1796" y="445"/>
                            </a:lnTo>
                            <a:lnTo>
                              <a:pt x="1796" y="12"/>
                            </a:lnTo>
                            <a:lnTo>
                              <a:pt x="1784" y="0"/>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65" name="Rectangle 64"/>
                  <p:cNvSpPr/>
                  <p:nvPr/>
                </p:nvSpPr>
                <p:spPr>
                  <a:xfrm>
                    <a:off x="1858334" y="1382206"/>
                    <a:ext cx="3102562" cy="318312"/>
                  </a:xfrm>
                  <a:prstGeom prst="rect">
                    <a:avLst/>
                  </a:prstGeom>
                </p:spPr>
                <p:txBody>
                  <a:bodyPr wrap="square">
                    <a:spAutoFit/>
                  </a:bodyPr>
                  <a:lstStyle/>
                  <a:p>
                    <a:pPr algn="ctr"/>
                    <a:r>
                      <a:rPr lang="en-US" sz="2000" b="1" dirty="0"/>
                      <a:t>HPC ABDS SYSTEM (Middleware)</a:t>
                    </a:r>
                  </a:p>
                </p:txBody>
              </p:sp>
            </p:grpSp>
            <p:sp>
              <p:nvSpPr>
                <p:cNvPr id="67" name="Rectangle 66"/>
                <p:cNvSpPr/>
                <p:nvPr/>
              </p:nvSpPr>
              <p:spPr>
                <a:xfrm>
                  <a:off x="4018108" y="1835259"/>
                  <a:ext cx="1961031" cy="318312"/>
                </a:xfrm>
                <a:prstGeom prst="rect">
                  <a:avLst/>
                </a:prstGeom>
              </p:spPr>
              <p:txBody>
                <a:bodyPr wrap="none">
                  <a:spAutoFit/>
                </a:bodyPr>
                <a:lstStyle/>
                <a:p>
                  <a:pPr algn="ctr"/>
                  <a:r>
                    <a:rPr lang="en-US" sz="2000" dirty="0" smtClean="0"/>
                    <a:t>150 Software </a:t>
                  </a:r>
                  <a:r>
                    <a:rPr lang="en-US" sz="2000" dirty="0"/>
                    <a:t>Projects</a:t>
                  </a:r>
                </a:p>
              </p:txBody>
            </p:sp>
          </p:grpSp>
          <p:sp>
            <p:nvSpPr>
              <p:cNvPr id="69" name="Rectangle 68"/>
              <p:cNvSpPr/>
              <p:nvPr/>
            </p:nvSpPr>
            <p:spPr>
              <a:xfrm>
                <a:off x="3445796" y="2384302"/>
                <a:ext cx="3156257" cy="563166"/>
              </a:xfrm>
              <a:prstGeom prst="rect">
                <a:avLst/>
              </a:prstGeom>
              <a:noFill/>
            </p:spPr>
            <p:txBody>
              <a:bodyPr wrap="square">
                <a:spAutoFit/>
              </a:bodyPr>
              <a:lstStyle/>
              <a:p>
                <a:pPr algn="ctr"/>
                <a:r>
                  <a:rPr lang="en-US" sz="2000" dirty="0"/>
                  <a:t>System </a:t>
                </a:r>
                <a:r>
                  <a:rPr lang="en-US" sz="2000" dirty="0" smtClean="0"/>
                  <a:t>Abstraction/Standards</a:t>
                </a:r>
                <a:endParaRPr lang="en-US" sz="2000" dirty="0"/>
              </a:p>
              <a:p>
                <a:pPr algn="ctr"/>
                <a:r>
                  <a:rPr lang="en-US" sz="2000" dirty="0" smtClean="0"/>
                  <a:t>Data </a:t>
                </a:r>
                <a:r>
                  <a:rPr lang="en-US" sz="2000" dirty="0"/>
                  <a:t>Format </a:t>
                </a:r>
                <a:r>
                  <a:rPr lang="en-US" sz="2000" dirty="0" smtClean="0"/>
                  <a:t>and  </a:t>
                </a:r>
                <a:r>
                  <a:rPr lang="en-US" sz="2000" dirty="0"/>
                  <a:t>Storage</a:t>
                </a:r>
              </a:p>
            </p:txBody>
          </p:sp>
        </p:grpSp>
        <p:sp>
          <p:nvSpPr>
            <p:cNvPr id="70" name="Rectangle 69"/>
            <p:cNvSpPr/>
            <p:nvPr/>
          </p:nvSpPr>
          <p:spPr>
            <a:xfrm>
              <a:off x="3002192" y="3109618"/>
              <a:ext cx="3944025" cy="954934"/>
            </a:xfrm>
            <a:prstGeom prst="rect">
              <a:avLst/>
            </a:prstGeom>
          </p:spPr>
          <p:txBody>
            <a:bodyPr wrap="square">
              <a:spAutoFit/>
            </a:bodyPr>
            <a:lstStyle/>
            <a:p>
              <a:r>
                <a:rPr lang="en-US" b="1" dirty="0" smtClean="0"/>
                <a:t>HPC  </a:t>
              </a:r>
              <a:r>
                <a:rPr lang="en-US" b="1" dirty="0"/>
                <a:t>Yarn  for  Resource  management</a:t>
              </a:r>
            </a:p>
            <a:p>
              <a:r>
                <a:rPr lang="en-US" b="1" dirty="0" smtClean="0"/>
                <a:t>Horizontally </a:t>
              </a:r>
              <a:r>
                <a:rPr lang="en-US" b="1" dirty="0"/>
                <a:t>scalable parallel </a:t>
              </a:r>
              <a:r>
                <a:rPr lang="en-US" b="1" dirty="0" smtClean="0"/>
                <a:t>programming </a:t>
              </a:r>
              <a:r>
                <a:rPr lang="en-US" b="1" dirty="0"/>
                <a:t>model</a:t>
              </a:r>
            </a:p>
            <a:p>
              <a:r>
                <a:rPr lang="en-US" b="1" dirty="0" smtClean="0"/>
                <a:t>Collective </a:t>
              </a:r>
              <a:r>
                <a:rPr lang="en-US" b="1" dirty="0"/>
                <a:t>and Point to Point </a:t>
              </a:r>
              <a:r>
                <a:rPr lang="en-US" b="1" dirty="0" smtClean="0"/>
                <a:t>Communication</a:t>
              </a:r>
              <a:endParaRPr lang="en-US" b="1" dirty="0"/>
            </a:p>
            <a:p>
              <a:r>
                <a:rPr lang="en-US" b="1" dirty="0" smtClean="0"/>
                <a:t>Support </a:t>
              </a:r>
              <a:r>
                <a:rPr lang="en-US" b="1" dirty="0"/>
                <a:t>for </a:t>
              </a:r>
              <a:r>
                <a:rPr lang="en-US" b="1" dirty="0" smtClean="0"/>
                <a:t>iteration </a:t>
              </a:r>
              <a:r>
                <a:rPr lang="en-US" b="1" dirty="0"/>
                <a:t>(</a:t>
              </a:r>
              <a:r>
                <a:rPr lang="en-US" b="1" dirty="0" smtClean="0"/>
                <a:t>in memory </a:t>
              </a:r>
              <a:r>
                <a:rPr lang="en-US" b="1" dirty="0"/>
                <a:t>processing)</a:t>
              </a:r>
            </a:p>
          </p:txBody>
        </p:sp>
        <p:sp>
          <p:nvSpPr>
            <p:cNvPr id="72" name="Rectangle 71"/>
            <p:cNvSpPr/>
            <p:nvPr/>
          </p:nvSpPr>
          <p:spPr>
            <a:xfrm>
              <a:off x="3297065" y="4355360"/>
              <a:ext cx="3476052" cy="538680"/>
            </a:xfrm>
            <a:prstGeom prst="rect">
              <a:avLst/>
            </a:prstGeom>
          </p:spPr>
          <p:txBody>
            <a:bodyPr wrap="square">
              <a:spAutoFit/>
            </a:bodyPr>
            <a:lstStyle/>
            <a:p>
              <a:r>
                <a:rPr lang="en-US" sz="2000" dirty="0" smtClean="0"/>
                <a:t>Application  Abstractions/Standards</a:t>
              </a:r>
              <a:endParaRPr lang="en-US" sz="2000" dirty="0"/>
            </a:p>
            <a:p>
              <a:r>
                <a:rPr lang="en-US" dirty="0"/>
                <a:t>Graphs, Networks, Images, </a:t>
              </a:r>
              <a:r>
                <a:rPr lang="en-US" dirty="0" smtClean="0"/>
                <a:t>Geospatial ..</a:t>
              </a:r>
              <a:endParaRPr lang="en-US" dirty="0"/>
            </a:p>
          </p:txBody>
        </p:sp>
        <p:sp>
          <p:nvSpPr>
            <p:cNvPr id="73" name="Rectangle 72"/>
            <p:cNvSpPr/>
            <p:nvPr/>
          </p:nvSpPr>
          <p:spPr>
            <a:xfrm>
              <a:off x="2576043" y="5159085"/>
              <a:ext cx="4813473" cy="514195"/>
            </a:xfrm>
            <a:prstGeom prst="rect">
              <a:avLst/>
            </a:prstGeom>
          </p:spPr>
          <p:txBody>
            <a:bodyPr wrap="square">
              <a:spAutoFit/>
            </a:bodyPr>
            <a:lstStyle/>
            <a:p>
              <a:r>
                <a:rPr lang="en-US" b="1" dirty="0"/>
                <a:t>Scalable Parallel Interoperable Data </a:t>
              </a:r>
              <a:r>
                <a:rPr lang="en-US" b="1" dirty="0" smtClean="0"/>
                <a:t>Analytics Library </a:t>
              </a:r>
              <a:r>
                <a:rPr lang="en-US" b="1" dirty="0"/>
                <a:t>(SPIDAL)</a:t>
              </a:r>
            </a:p>
            <a:p>
              <a:r>
                <a:rPr lang="en-US" dirty="0"/>
                <a:t>High performance Mahout, R, </a:t>
              </a:r>
              <a:r>
                <a:rPr lang="en-US" dirty="0" err="1"/>
                <a:t>Matlab</a:t>
              </a:r>
              <a:r>
                <a:rPr lang="en-US" dirty="0"/>
                <a:t> …..</a:t>
              </a:r>
            </a:p>
          </p:txBody>
        </p:sp>
        <p:sp>
          <p:nvSpPr>
            <p:cNvPr id="74" name="Rectangle 73"/>
            <p:cNvSpPr/>
            <p:nvPr/>
          </p:nvSpPr>
          <p:spPr>
            <a:xfrm>
              <a:off x="3571894" y="5964587"/>
              <a:ext cx="2747691" cy="318312"/>
            </a:xfrm>
            <a:prstGeom prst="rect">
              <a:avLst/>
            </a:prstGeom>
          </p:spPr>
          <p:txBody>
            <a:bodyPr wrap="square">
              <a:spAutoFit/>
            </a:bodyPr>
            <a:lstStyle/>
            <a:p>
              <a:r>
                <a:rPr lang="en-US" sz="2000" b="1" dirty="0"/>
                <a:t>High </a:t>
              </a:r>
              <a:r>
                <a:rPr lang="en-US" sz="2000" b="1" dirty="0" smtClean="0"/>
                <a:t>Performance Applications</a:t>
              </a:r>
              <a:endParaRPr lang="en-US" sz="2000" b="1" dirty="0"/>
            </a:p>
          </p:txBody>
        </p:sp>
      </p:grpSp>
      <p:sp>
        <p:nvSpPr>
          <p:cNvPr id="77" name="TextBox 76"/>
          <p:cNvSpPr txBox="1"/>
          <p:nvPr/>
        </p:nvSpPr>
        <p:spPr>
          <a:xfrm>
            <a:off x="278507" y="2803428"/>
            <a:ext cx="1689886" cy="954107"/>
          </a:xfrm>
          <a:prstGeom prst="rect">
            <a:avLst/>
          </a:prstGeom>
          <a:noFill/>
        </p:spPr>
        <p:txBody>
          <a:bodyPr wrap="none" rtlCol="0">
            <a:spAutoFit/>
          </a:bodyPr>
          <a:lstStyle/>
          <a:p>
            <a:r>
              <a:rPr lang="en-US" sz="2800" b="1" dirty="0" smtClean="0"/>
              <a:t>HPC ABDS</a:t>
            </a:r>
            <a:br>
              <a:rPr lang="en-US" sz="2800" b="1" dirty="0" smtClean="0"/>
            </a:br>
            <a:r>
              <a:rPr lang="en-US" sz="2800" b="1" dirty="0" smtClean="0"/>
              <a:t>Hourglass</a:t>
            </a:r>
            <a:endParaRPr lang="en-US" sz="2800" b="1" dirty="0"/>
          </a:p>
        </p:txBody>
      </p:sp>
    </p:spTree>
    <p:extLst>
      <p:ext uri="{BB962C8B-B14F-4D97-AF65-F5344CB8AC3E}">
        <p14:creationId xmlns:p14="http://schemas.microsoft.com/office/powerpoint/2010/main" val="26682300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2" name="Table 201"/>
          <p:cNvGraphicFramePr>
            <a:graphicFrameLocks noGrp="1"/>
          </p:cNvGraphicFramePr>
          <p:nvPr>
            <p:extLst/>
          </p:nvPr>
        </p:nvGraphicFramePr>
        <p:xfrm>
          <a:off x="39189" y="970487"/>
          <a:ext cx="7828156" cy="5781737"/>
        </p:xfrm>
        <a:graphic>
          <a:graphicData uri="http://schemas.openxmlformats.org/drawingml/2006/table">
            <a:tbl>
              <a:tblPr firstRow="1" bandRow="1">
                <a:tableStyleId>{5C22544A-7EE6-4342-B048-85BDC9FD1C3A}</a:tableStyleId>
              </a:tblPr>
              <a:tblGrid>
                <a:gridCol w="986741"/>
                <a:gridCol w="350229"/>
                <a:gridCol w="732427"/>
                <a:gridCol w="465033"/>
                <a:gridCol w="96881"/>
                <a:gridCol w="511422"/>
                <a:gridCol w="804233"/>
                <a:gridCol w="133698"/>
                <a:gridCol w="953318"/>
                <a:gridCol w="228640"/>
                <a:gridCol w="794433"/>
                <a:gridCol w="279020"/>
                <a:gridCol w="802182"/>
                <a:gridCol w="689899"/>
              </a:tblGrid>
              <a:tr h="867566">
                <a:tc>
                  <a:txBody>
                    <a:bodyPr/>
                    <a:lstStyle/>
                    <a:p>
                      <a:pPr algn="ctr"/>
                      <a:r>
                        <a:rPr lang="en-US" sz="1600" dirty="0" smtClean="0">
                          <a:solidFill>
                            <a:schemeClr val="tx1"/>
                          </a:solidFill>
                        </a:rPr>
                        <a:t>Govt. Operations</a:t>
                      </a:r>
                      <a:endParaRPr lang="en-US" sz="16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gridSpan="2">
                  <a:txBody>
                    <a:bodyPr/>
                    <a:lstStyle/>
                    <a:p>
                      <a:pPr algn="ctr"/>
                      <a:r>
                        <a:rPr lang="en-US" sz="1600" dirty="0" smtClean="0">
                          <a:solidFill>
                            <a:schemeClr val="tx1"/>
                          </a:solidFill>
                        </a:rPr>
                        <a:t>Commercial</a:t>
                      </a:r>
                    </a:p>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tx1"/>
                          </a:solidFill>
                        </a:rPr>
                        <a:t>Defense</a:t>
                      </a: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hMerge="1">
                  <a:txBody>
                    <a:bodyPr/>
                    <a:lstStyle/>
                    <a:p>
                      <a:endParaRPr lang="en-US"/>
                    </a:p>
                  </a:txBody>
                  <a:tcPr/>
                </a:tc>
                <a:tc gridSpan="3">
                  <a:txBody>
                    <a:bodyPr/>
                    <a:lstStyle/>
                    <a:p>
                      <a:pPr algn="ctr"/>
                      <a:r>
                        <a:rPr lang="en-US" sz="1600" dirty="0" smtClean="0">
                          <a:solidFill>
                            <a:schemeClr val="tx1"/>
                          </a:solidFill>
                        </a:rPr>
                        <a:t>Healthcare,</a:t>
                      </a:r>
                    </a:p>
                    <a:p>
                      <a:pPr algn="ctr"/>
                      <a:r>
                        <a:rPr lang="en-US" sz="1600" dirty="0" smtClean="0">
                          <a:solidFill>
                            <a:schemeClr val="tx1"/>
                          </a:solidFill>
                        </a:rPr>
                        <a:t>Life Science</a:t>
                      </a:r>
                      <a:endParaRPr lang="en-US" sz="16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hMerge="1">
                  <a:txBody>
                    <a:bodyPr/>
                    <a:lstStyle/>
                    <a:p>
                      <a:endParaRPr lang="en-US"/>
                    </a:p>
                  </a:txBody>
                  <a:tcPr/>
                </a:tc>
                <a:tc hMerge="1">
                  <a:txBody>
                    <a:bodyPr/>
                    <a:lstStyle/>
                    <a:p>
                      <a:endParaRPr lang="en-US"/>
                    </a:p>
                  </a:txBody>
                  <a:tcPr/>
                </a:tc>
                <a:tc gridSpan="2">
                  <a:txBody>
                    <a:bodyPr/>
                    <a:lstStyle/>
                    <a:p>
                      <a:pPr algn="ctr"/>
                      <a:r>
                        <a:rPr lang="en-US" sz="1600" dirty="0" smtClean="0">
                          <a:solidFill>
                            <a:schemeClr val="tx1"/>
                          </a:solidFill>
                        </a:rPr>
                        <a:t>Deep</a:t>
                      </a:r>
                      <a:r>
                        <a:rPr lang="en-US" sz="1600" baseline="0" dirty="0" smtClean="0">
                          <a:solidFill>
                            <a:schemeClr val="tx1"/>
                          </a:solidFill>
                        </a:rPr>
                        <a:t> Learning,</a:t>
                      </a:r>
                    </a:p>
                    <a:p>
                      <a:pPr algn="ctr"/>
                      <a:r>
                        <a:rPr lang="en-US" sz="1400" baseline="0" dirty="0" smtClean="0">
                          <a:solidFill>
                            <a:schemeClr val="tx1"/>
                          </a:solidFill>
                        </a:rPr>
                        <a:t>Social Media</a:t>
                      </a:r>
                      <a:endParaRPr lang="en-US" sz="14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hMerge="1">
                  <a:txBody>
                    <a:bodyPr/>
                    <a:lstStyle/>
                    <a:p>
                      <a:endParaRPr lang="en-US"/>
                    </a:p>
                  </a:txBody>
                  <a:tcPr/>
                </a:tc>
                <a:tc>
                  <a:txBody>
                    <a:bodyPr/>
                    <a:lstStyle/>
                    <a:p>
                      <a:pPr algn="ctr"/>
                      <a:r>
                        <a:rPr lang="en-US" sz="1600" dirty="0" smtClean="0">
                          <a:solidFill>
                            <a:schemeClr val="tx1"/>
                          </a:solidFill>
                        </a:rPr>
                        <a:t>Research </a:t>
                      </a:r>
                      <a:r>
                        <a:rPr lang="en-US" sz="1400" dirty="0" smtClean="0">
                          <a:solidFill>
                            <a:schemeClr val="tx1"/>
                          </a:solidFill>
                        </a:rPr>
                        <a:t>Ecosystems</a:t>
                      </a:r>
                      <a:endParaRPr lang="en-US" sz="14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gridSpan="2">
                  <a:txBody>
                    <a:bodyPr/>
                    <a:lstStyle/>
                    <a:p>
                      <a:pPr algn="ctr"/>
                      <a:r>
                        <a:rPr lang="en-US" sz="1600" dirty="0" smtClean="0">
                          <a:solidFill>
                            <a:schemeClr val="tx1"/>
                          </a:solidFill>
                        </a:rPr>
                        <a:t>Astronomy, </a:t>
                      </a:r>
                    </a:p>
                    <a:p>
                      <a:pPr algn="ctr"/>
                      <a:r>
                        <a:rPr lang="en-US" sz="1600" dirty="0" smtClean="0">
                          <a:solidFill>
                            <a:schemeClr val="tx1"/>
                          </a:solidFill>
                        </a:rPr>
                        <a:t>Physics</a:t>
                      </a:r>
                      <a:endParaRPr lang="en-US" sz="16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hMerge="1">
                  <a:txBody>
                    <a:bodyPr/>
                    <a:lstStyle/>
                    <a:p>
                      <a:endParaRPr lang="en-US"/>
                    </a:p>
                  </a:txBody>
                  <a:tcPr/>
                </a:tc>
                <a:tc gridSpan="2">
                  <a:txBody>
                    <a:bodyPr/>
                    <a:lstStyle/>
                    <a:p>
                      <a:pPr algn="ctr"/>
                      <a:r>
                        <a:rPr lang="en-US" sz="1600" dirty="0" smtClean="0">
                          <a:solidFill>
                            <a:schemeClr val="tx1"/>
                          </a:solidFill>
                        </a:rPr>
                        <a:t>Earth, </a:t>
                      </a:r>
                      <a:r>
                        <a:rPr lang="en-US" sz="1600" dirty="0" err="1" smtClean="0">
                          <a:solidFill>
                            <a:schemeClr val="tx1"/>
                          </a:solidFill>
                        </a:rPr>
                        <a:t>Env</a:t>
                      </a:r>
                      <a:r>
                        <a:rPr lang="en-US" sz="1600" dirty="0" smtClean="0">
                          <a:solidFill>
                            <a:schemeClr val="tx1"/>
                          </a:solidFill>
                        </a:rPr>
                        <a:t>., Polar Science</a:t>
                      </a:r>
                      <a:endParaRPr lang="en-US" sz="16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hMerge="1">
                  <a:txBody>
                    <a:bodyPr/>
                    <a:lstStyle/>
                    <a:p>
                      <a:endParaRPr lang="en-US"/>
                    </a:p>
                  </a:txBody>
                  <a:tcPr/>
                </a:tc>
                <a:tc>
                  <a:txBody>
                    <a:bodyPr/>
                    <a:lstStyle/>
                    <a:p>
                      <a:pPr algn="ctr"/>
                      <a:r>
                        <a:rPr lang="en-US" sz="1600" dirty="0" smtClean="0">
                          <a:solidFill>
                            <a:schemeClr val="tx1"/>
                          </a:solidFill>
                        </a:rPr>
                        <a:t>Energy</a:t>
                      </a:r>
                      <a:endParaRPr lang="en-US" sz="16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r>
              <a:tr h="365760">
                <a:tc gridSpan="14">
                  <a:txBody>
                    <a:bodyPr/>
                    <a:lstStyle/>
                    <a:p>
                      <a:pPr algn="ctr"/>
                      <a:r>
                        <a:rPr lang="en-US" sz="1600" smtClean="0">
                          <a:solidFill>
                            <a:schemeClr val="tx1"/>
                          </a:solidFill>
                        </a:rPr>
                        <a:t>(Inter)disciplinary Workflow</a:t>
                      </a:r>
                      <a:endParaRPr lang="en-US" sz="1600" dirty="0">
                        <a:solidFill>
                          <a:schemeClr val="tx1"/>
                        </a:solidFill>
                      </a:endParaRPr>
                    </a:p>
                  </a:txBody>
                  <a:tcPr marL="18288" marR="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smtClean="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sz="16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sz="14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sz="14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6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sz="16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sz="16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339">
                <a:tc gridSpan="14">
                  <a:txBody>
                    <a:bodyPr/>
                    <a:lstStyle/>
                    <a:p>
                      <a:pPr algn="ctr"/>
                      <a:r>
                        <a:rPr lang="en-US" sz="1800" b="1" dirty="0" smtClean="0">
                          <a:solidFill>
                            <a:schemeClr val="tx1"/>
                          </a:solidFill>
                        </a:rPr>
                        <a:t>Analytics Libraries</a:t>
                      </a:r>
                      <a:endParaRPr lang="en-US" sz="1800" b="1"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smtClean="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sz="16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sz="14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sz="14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6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sz="16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sz="16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339">
                <a:tc rowSpan="2" gridSpan="2">
                  <a:txBody>
                    <a:bodyPr/>
                    <a:lstStyle/>
                    <a:p>
                      <a:pPr algn="ctr"/>
                      <a:r>
                        <a:rPr lang="en-US" sz="1600" b="1" dirty="0" smtClean="0">
                          <a:solidFill>
                            <a:schemeClr val="tx1"/>
                          </a:solidFill>
                        </a:rPr>
                        <a:t>Native ABDS</a:t>
                      </a:r>
                    </a:p>
                    <a:p>
                      <a:pPr algn="ctr"/>
                      <a:r>
                        <a:rPr lang="en-US" sz="1600" dirty="0" smtClean="0">
                          <a:solidFill>
                            <a:schemeClr val="tx1"/>
                          </a:solidFill>
                        </a:rPr>
                        <a:t>SQL-engines, Storm,</a:t>
                      </a:r>
                      <a:r>
                        <a:rPr lang="en-US" sz="1600" baseline="0" dirty="0" smtClean="0">
                          <a:solidFill>
                            <a:schemeClr val="tx1"/>
                          </a:solidFill>
                        </a:rPr>
                        <a:t> </a:t>
                      </a:r>
                      <a:r>
                        <a:rPr lang="en-US" sz="1600" dirty="0" smtClean="0">
                          <a:solidFill>
                            <a:schemeClr val="tx1"/>
                          </a:solidFill>
                        </a:rPr>
                        <a:t>Impala, Hive, Shark</a:t>
                      </a:r>
                      <a:endParaRPr lang="en-US" sz="16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rowSpan="2" h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smtClean="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gridSpan="2">
                  <a:txBody>
                    <a:bodyPr/>
                    <a:lstStyle/>
                    <a:p>
                      <a:pPr algn="ctr"/>
                      <a:r>
                        <a:rPr lang="en-US" dirty="0" smtClean="0"/>
                        <a:t> </a:t>
                      </a:r>
                      <a:r>
                        <a:rPr lang="en-US" sz="1600" b="1" dirty="0" smtClean="0"/>
                        <a:t>Native HPC</a:t>
                      </a:r>
                    </a:p>
                    <a:p>
                      <a:pPr algn="ctr"/>
                      <a:r>
                        <a:rPr lang="en-US" dirty="0" smtClean="0"/>
                        <a:t>MPI</a:t>
                      </a:r>
                      <a:endParaRPr lang="en-US" dirty="0"/>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rowSpan="2" hMerge="1">
                  <a:txBody>
                    <a:bodyPr/>
                    <a:lstStyle/>
                    <a:p>
                      <a:pPr algn="ctr"/>
                      <a:endParaRPr lang="en-US" sz="1600" b="1"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10">
                  <a:txBody>
                    <a:bodyPr/>
                    <a:lstStyle/>
                    <a:p>
                      <a:pPr algn="ctr"/>
                      <a:r>
                        <a:rPr lang="en-US" sz="1600" b="1" dirty="0" smtClean="0">
                          <a:solidFill>
                            <a:schemeClr val="tx1"/>
                          </a:solidFill>
                        </a:rPr>
                        <a:t>HPC-ABDS</a:t>
                      </a:r>
                      <a:r>
                        <a:rPr lang="en-US" sz="1600" b="1" baseline="0" dirty="0" smtClean="0">
                          <a:solidFill>
                            <a:schemeClr val="tx1"/>
                          </a:solidFill>
                        </a:rPr>
                        <a:t> MapReduce</a:t>
                      </a:r>
                      <a:endParaRPr lang="en-US" sz="1600" b="1"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0BBDC"/>
                    </a:solidFill>
                  </a:tcPr>
                </a:tc>
                <a:tc hMerge="1">
                  <a:txBody>
                    <a:bodyPr/>
                    <a:lstStyle/>
                    <a:p>
                      <a:endParaRPr lang="en-US"/>
                    </a:p>
                  </a:txBody>
                  <a:tcPr/>
                </a:tc>
                <a:tc hMerge="1">
                  <a:txBody>
                    <a:bodyPr/>
                    <a:lstStyle/>
                    <a:p>
                      <a:endParaRPr lang="en-US" sz="14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sz="14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6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sz="16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sz="16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95019">
                <a:tc gridSpan="2" vMerge="1">
                  <a:txBody>
                    <a:bodyPr/>
                    <a:lstStyle/>
                    <a:p>
                      <a:endParaRPr lang="en-US" sz="16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smtClean="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vMerge="1">
                  <a:txBody>
                    <a:bodyPr/>
                    <a:lstStyle/>
                    <a:p>
                      <a:endParaRPr lang="en-US"/>
                    </a:p>
                  </a:txBody>
                  <a:tcPr/>
                </a:tc>
                <a:tc hMerge="1" vMerge="1">
                  <a:txBody>
                    <a:bodyPr/>
                    <a:lstStyle/>
                    <a:p>
                      <a:endParaRPr lang="en-US" sz="18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r>
                        <a:rPr lang="en-US" sz="1800" dirty="0" smtClean="0">
                          <a:solidFill>
                            <a:schemeClr val="tx1"/>
                          </a:solidFill>
                        </a:rPr>
                        <a:t>Map Only, PP</a:t>
                      </a:r>
                    </a:p>
                    <a:p>
                      <a:r>
                        <a:rPr lang="en-US" sz="1800" dirty="0" smtClean="0">
                          <a:solidFill>
                            <a:schemeClr val="tx1"/>
                          </a:solidFill>
                        </a:rPr>
                        <a:t>Many Task</a:t>
                      </a:r>
                      <a:endParaRPr lang="en-US" sz="18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US"/>
                    </a:p>
                  </a:txBody>
                  <a:tcPr/>
                </a:tc>
                <a:tc hMerge="1">
                  <a:txBody>
                    <a:bodyPr/>
                    <a:lstStyle/>
                    <a:p>
                      <a:endParaRPr lang="en-US" sz="14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r>
                        <a:rPr lang="en-US" sz="1800" dirty="0" smtClean="0">
                          <a:solidFill>
                            <a:schemeClr val="tx1"/>
                          </a:solidFill>
                        </a:rPr>
                        <a:t>Classic MapReduce</a:t>
                      </a:r>
                      <a:endParaRPr lang="en-US" sz="18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US"/>
                    </a:p>
                  </a:txBody>
                  <a:tcPr/>
                </a:tc>
                <a:tc hMerge="1">
                  <a:txBody>
                    <a:bodyPr/>
                    <a:lstStyle/>
                    <a:p>
                      <a:endParaRPr lang="en-US"/>
                    </a:p>
                  </a:txBody>
                  <a:tcPr/>
                </a:tc>
                <a:tc gridSpan="2">
                  <a:txBody>
                    <a:bodyPr/>
                    <a:lstStyle/>
                    <a:p>
                      <a:r>
                        <a:rPr lang="en-US" dirty="0" smtClean="0"/>
                        <a:t>Map </a:t>
                      </a:r>
                      <a:br>
                        <a:rPr lang="en-US" dirty="0" smtClean="0"/>
                      </a:br>
                      <a:r>
                        <a:rPr lang="en-US" dirty="0" smtClean="0"/>
                        <a:t>Collective</a:t>
                      </a:r>
                      <a:endParaRPr lang="en-US" dirty="0"/>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US"/>
                    </a:p>
                  </a:txBody>
                  <a:tcPr/>
                </a:tc>
                <a:tc gridSpan="2">
                  <a:txBody>
                    <a:bodyPr/>
                    <a:lstStyle/>
                    <a:p>
                      <a:r>
                        <a:rPr lang="en-US" dirty="0" smtClean="0"/>
                        <a:t>Map – Point to Point, Graph</a:t>
                      </a:r>
                      <a:endParaRPr lang="en-US" dirty="0"/>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US"/>
                    </a:p>
                  </a:txBody>
                  <a:tcPr/>
                </a:tc>
              </a:tr>
              <a:tr h="408099">
                <a:tc gridSpan="14">
                  <a:txBody>
                    <a:bodyPr/>
                    <a:lstStyle/>
                    <a:p>
                      <a:pPr algn="ctr"/>
                      <a:r>
                        <a:rPr lang="en-US" sz="1800" kern="1200" dirty="0" smtClean="0">
                          <a:solidFill>
                            <a:schemeClr val="dk1"/>
                          </a:solidFill>
                          <a:effectLst/>
                          <a:latin typeface="+mn-lt"/>
                          <a:ea typeface="+mn-ea"/>
                          <a:cs typeface="+mn-cs"/>
                        </a:rPr>
                        <a:t> </a:t>
                      </a:r>
                      <a:r>
                        <a:rPr lang="en-US" sz="1800" b="1" kern="1200" dirty="0" err="1" smtClean="0">
                          <a:solidFill>
                            <a:schemeClr val="dk1"/>
                          </a:solidFill>
                          <a:effectLst/>
                          <a:latin typeface="+mn-lt"/>
                          <a:ea typeface="+mn-ea"/>
                          <a:cs typeface="+mn-cs"/>
                        </a:rPr>
                        <a:t>MI</a:t>
                      </a:r>
                      <a:r>
                        <a:rPr lang="en-US" sz="1800" kern="1200" dirty="0" err="1" smtClean="0">
                          <a:solidFill>
                            <a:schemeClr val="dk1"/>
                          </a:solidFill>
                          <a:effectLst/>
                          <a:latin typeface="+mn-lt"/>
                          <a:ea typeface="+mn-ea"/>
                          <a:cs typeface="+mn-cs"/>
                        </a:rPr>
                        <a:t>ddleware</a:t>
                      </a:r>
                      <a:r>
                        <a:rPr lang="en-US" sz="1800" kern="1200" dirty="0" smtClean="0">
                          <a:solidFill>
                            <a:schemeClr val="dk1"/>
                          </a:solidFill>
                          <a:effectLst/>
                          <a:latin typeface="+mn-lt"/>
                          <a:ea typeface="+mn-ea"/>
                          <a:cs typeface="+mn-cs"/>
                        </a:rPr>
                        <a:t> for </a:t>
                      </a:r>
                      <a:r>
                        <a:rPr lang="en-US" sz="1800" b="1" kern="1200" dirty="0" smtClean="0">
                          <a:solidFill>
                            <a:schemeClr val="dk1"/>
                          </a:solidFill>
                          <a:effectLst/>
                          <a:latin typeface="+mn-lt"/>
                          <a:ea typeface="+mn-ea"/>
                          <a:cs typeface="+mn-cs"/>
                        </a:rPr>
                        <a:t>D</a:t>
                      </a:r>
                      <a:r>
                        <a:rPr lang="en-US" sz="1800" kern="1200" dirty="0" smtClean="0">
                          <a:solidFill>
                            <a:schemeClr val="dk1"/>
                          </a:solidFill>
                          <a:effectLst/>
                          <a:latin typeface="+mn-lt"/>
                          <a:ea typeface="+mn-ea"/>
                          <a:cs typeface="+mn-cs"/>
                        </a:rPr>
                        <a:t>ata-Intensive </a:t>
                      </a:r>
                      <a:r>
                        <a:rPr lang="en-US" sz="1800" b="1" kern="1200" dirty="0" smtClean="0">
                          <a:solidFill>
                            <a:schemeClr val="dk1"/>
                          </a:solidFill>
                          <a:effectLst/>
                          <a:latin typeface="+mn-lt"/>
                          <a:ea typeface="+mn-ea"/>
                          <a:cs typeface="+mn-cs"/>
                        </a:rPr>
                        <a:t>A</a:t>
                      </a:r>
                      <a:r>
                        <a:rPr lang="en-US" sz="1800" kern="1200" dirty="0" smtClean="0">
                          <a:solidFill>
                            <a:schemeClr val="dk1"/>
                          </a:solidFill>
                          <a:effectLst/>
                          <a:latin typeface="+mn-lt"/>
                          <a:ea typeface="+mn-ea"/>
                          <a:cs typeface="+mn-cs"/>
                        </a:rPr>
                        <a:t>nalytics and </a:t>
                      </a:r>
                      <a:r>
                        <a:rPr lang="en-US" sz="1800" b="1" kern="1200" dirty="0" smtClean="0">
                          <a:solidFill>
                            <a:schemeClr val="dk1"/>
                          </a:solidFill>
                          <a:effectLst/>
                          <a:latin typeface="+mn-lt"/>
                          <a:ea typeface="+mn-ea"/>
                          <a:cs typeface="+mn-cs"/>
                        </a:rPr>
                        <a:t>S</a:t>
                      </a:r>
                      <a:r>
                        <a:rPr lang="en-US" sz="1800" kern="1200" dirty="0" smtClean="0">
                          <a:solidFill>
                            <a:schemeClr val="dk1"/>
                          </a:solidFill>
                          <a:effectLst/>
                          <a:latin typeface="+mn-lt"/>
                          <a:ea typeface="+mn-ea"/>
                          <a:cs typeface="+mn-cs"/>
                        </a:rPr>
                        <a:t>cience (MIDAS) API</a:t>
                      </a: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hMerge="1">
                  <a:txBody>
                    <a:bodyPr/>
                    <a:lstStyle/>
                    <a:p>
                      <a:endParaRPr lang="en-US"/>
                    </a:p>
                  </a:txBody>
                  <a:tcPr/>
                </a:tc>
                <a:tc hMerge="1">
                  <a:txBody>
                    <a:bodyPr/>
                    <a:lstStyle/>
                    <a:p>
                      <a:pPr algn="ctr"/>
                      <a:endParaRPr lang="en-US" dirty="0"/>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sz="18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r>
              <a:tr h="913164">
                <a:tc gridSpan="7">
                  <a:txBody>
                    <a:bodyPr/>
                    <a:lstStyle/>
                    <a:p>
                      <a:pPr algn="ctr"/>
                      <a:r>
                        <a:rPr lang="en-US" sz="1800" b="1" kern="1200" dirty="0" smtClean="0">
                          <a:solidFill>
                            <a:schemeClr val="dk1"/>
                          </a:solidFill>
                          <a:effectLst/>
                          <a:latin typeface="+mn-lt"/>
                          <a:ea typeface="+mn-ea"/>
                          <a:cs typeface="+mn-cs"/>
                        </a:rPr>
                        <a:t>Communication</a:t>
                      </a:r>
                      <a:endParaRPr lang="en-US" sz="1800" kern="1200" dirty="0" smtClean="0">
                        <a:solidFill>
                          <a:schemeClr val="dk1"/>
                        </a:solidFill>
                        <a:effectLst/>
                        <a:latin typeface="+mn-lt"/>
                        <a:ea typeface="+mn-ea"/>
                        <a:cs typeface="+mn-cs"/>
                      </a:endParaRPr>
                    </a:p>
                    <a:p>
                      <a:pPr algn="ctr"/>
                      <a:r>
                        <a:rPr lang="en-US" sz="1800" kern="1200" dirty="0" smtClean="0">
                          <a:solidFill>
                            <a:schemeClr val="dk1"/>
                          </a:solidFill>
                          <a:effectLst/>
                          <a:latin typeface="+mn-lt"/>
                          <a:ea typeface="+mn-ea"/>
                          <a:cs typeface="+mn-cs"/>
                        </a:rPr>
                        <a:t>(MPI, RDMA, Hadoop Shuffle/Reduce, HARP Collectives, Giraph point-to-point)</a:t>
                      </a:r>
                      <a:endParaRPr lang="en-US" sz="16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algn="ctr"/>
                      <a:r>
                        <a:rPr lang="en-US" sz="1800" b="1" kern="1200" dirty="0" smtClean="0">
                          <a:solidFill>
                            <a:schemeClr val="dk1"/>
                          </a:solidFill>
                          <a:effectLst/>
                          <a:latin typeface="+mn-lt"/>
                          <a:ea typeface="+mn-ea"/>
                          <a:cs typeface="+mn-cs"/>
                        </a:rPr>
                        <a:t>Data Systems and Abstractions</a:t>
                      </a:r>
                      <a:endParaRPr lang="en-US" sz="1800" kern="1200" dirty="0" smtClean="0">
                        <a:solidFill>
                          <a:schemeClr val="dk1"/>
                        </a:solidFill>
                        <a:effectLst/>
                        <a:latin typeface="+mn-lt"/>
                        <a:ea typeface="+mn-ea"/>
                        <a:cs typeface="+mn-cs"/>
                      </a:endParaRPr>
                    </a:p>
                    <a:p>
                      <a:pPr algn="ctr"/>
                      <a:r>
                        <a:rPr lang="en-US" sz="1800" kern="1200" dirty="0" smtClean="0">
                          <a:solidFill>
                            <a:schemeClr val="dk1"/>
                          </a:solidFill>
                          <a:effectLst/>
                          <a:latin typeface="+mn-lt"/>
                          <a:ea typeface="+mn-ea"/>
                          <a:cs typeface="+mn-cs"/>
                        </a:rPr>
                        <a:t>(In-Memory; </a:t>
                      </a:r>
                      <a:r>
                        <a:rPr lang="en-US" sz="1800" kern="1200" dirty="0" err="1" smtClean="0">
                          <a:solidFill>
                            <a:schemeClr val="dk1"/>
                          </a:solidFill>
                          <a:effectLst/>
                          <a:latin typeface="+mn-lt"/>
                          <a:ea typeface="+mn-ea"/>
                          <a:cs typeface="+mn-cs"/>
                        </a:rPr>
                        <a:t>HBase</a:t>
                      </a:r>
                      <a:r>
                        <a:rPr lang="en-US" sz="1800" kern="1200" dirty="0" smtClean="0">
                          <a:solidFill>
                            <a:schemeClr val="dk1"/>
                          </a:solidFill>
                          <a:effectLst/>
                          <a:latin typeface="+mn-lt"/>
                          <a:ea typeface="+mn-ea"/>
                          <a:cs typeface="+mn-cs"/>
                        </a:rPr>
                        <a:t>, Object Stores, other NoSQL stores, Spatial, SQL, Files)</a:t>
                      </a:r>
                      <a:endParaRPr lang="en-US" sz="16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639215">
                <a:tc gridSpan="5">
                  <a:txBody>
                    <a:bodyPr/>
                    <a:lstStyle/>
                    <a:p>
                      <a:pPr algn="ctr"/>
                      <a:r>
                        <a:rPr lang="en-US" sz="1800" b="1" kern="1200" dirty="0" smtClean="0">
                          <a:solidFill>
                            <a:schemeClr val="dk1"/>
                          </a:solidFill>
                          <a:effectLst/>
                          <a:latin typeface="+mn-lt"/>
                          <a:ea typeface="+mn-ea"/>
                          <a:cs typeface="+mn-cs"/>
                        </a:rPr>
                        <a:t>Higher-Level Workload Management </a:t>
                      </a:r>
                      <a:r>
                        <a:rPr lang="en-US" sz="1800" kern="1200" dirty="0" smtClean="0">
                          <a:solidFill>
                            <a:schemeClr val="dk1"/>
                          </a:solidFill>
                          <a:effectLst/>
                          <a:latin typeface="+mn-lt"/>
                          <a:ea typeface="+mn-ea"/>
                          <a:cs typeface="+mn-cs"/>
                        </a:rPr>
                        <a:t>(</a:t>
                      </a:r>
                      <a:r>
                        <a:rPr lang="en-US" sz="1800" kern="1200" dirty="0" err="1" smtClean="0">
                          <a:solidFill>
                            <a:schemeClr val="dk1"/>
                          </a:solidFill>
                          <a:effectLst/>
                          <a:latin typeface="+mn-lt"/>
                          <a:ea typeface="+mn-ea"/>
                          <a:cs typeface="+mn-cs"/>
                        </a:rPr>
                        <a:t>Tez</a:t>
                      </a:r>
                      <a:r>
                        <a:rPr lang="en-US" sz="1800" kern="1200" dirty="0" smtClean="0">
                          <a:solidFill>
                            <a:schemeClr val="dk1"/>
                          </a:solidFill>
                          <a:effectLst/>
                          <a:latin typeface="+mn-lt"/>
                          <a:ea typeface="+mn-ea"/>
                          <a:cs typeface="+mn-cs"/>
                        </a:rPr>
                        <a:t>, Llama)</a:t>
                      </a: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a:r>
                        <a:rPr lang="en-US" sz="1800" b="1" kern="1200" dirty="0" smtClean="0">
                          <a:solidFill>
                            <a:schemeClr val="dk1"/>
                          </a:solidFill>
                          <a:effectLst/>
                          <a:latin typeface="+mn-lt"/>
                          <a:ea typeface="+mn-ea"/>
                          <a:cs typeface="+mn-cs"/>
                        </a:rPr>
                        <a:t>Workload Management</a:t>
                      </a:r>
                      <a:endParaRPr lang="en-US" sz="1800" kern="1200" dirty="0" smtClean="0">
                        <a:solidFill>
                          <a:schemeClr val="dk1"/>
                        </a:solidFill>
                        <a:effectLst/>
                        <a:latin typeface="+mn-lt"/>
                        <a:ea typeface="+mn-ea"/>
                        <a:cs typeface="+mn-cs"/>
                      </a:endParaRPr>
                    </a:p>
                    <a:p>
                      <a:pPr algn="ctr"/>
                      <a:r>
                        <a:rPr lang="en-US" sz="1800" kern="1200" dirty="0" smtClean="0">
                          <a:solidFill>
                            <a:schemeClr val="dk1"/>
                          </a:solidFill>
                          <a:effectLst/>
                          <a:latin typeface="+mn-lt"/>
                          <a:ea typeface="+mn-ea"/>
                          <a:cs typeface="+mn-cs"/>
                        </a:rPr>
                        <a:t>(Pilots, Condor)</a:t>
                      </a:r>
                      <a:endParaRPr lang="en-US" sz="16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gridSpan="4">
                  <a:txBody>
                    <a:bodyPr/>
                    <a:lstStyle/>
                    <a:p>
                      <a:pPr algn="ctr"/>
                      <a:r>
                        <a:rPr lang="en-US" sz="1800" b="1" kern="1200" dirty="0" smtClean="0">
                          <a:solidFill>
                            <a:schemeClr val="dk1"/>
                          </a:solidFill>
                          <a:effectLst/>
                          <a:latin typeface="+mn-lt"/>
                          <a:ea typeface="+mn-ea"/>
                          <a:cs typeface="+mn-cs"/>
                        </a:rPr>
                        <a:t>Framework specific Scheduling </a:t>
                      </a:r>
                      <a:r>
                        <a:rPr lang="en-US" sz="1800" kern="1200" dirty="0" smtClean="0">
                          <a:solidFill>
                            <a:schemeClr val="dk1"/>
                          </a:solidFill>
                          <a:effectLst/>
                          <a:latin typeface="+mn-lt"/>
                          <a:ea typeface="+mn-ea"/>
                          <a:cs typeface="+mn-cs"/>
                        </a:rPr>
                        <a:t>(e.g. YARN)</a:t>
                      </a:r>
                      <a:endParaRPr lang="en-US" sz="16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639215">
                <a:tc gridSpan="7">
                  <a:txBody>
                    <a:bodyPr/>
                    <a:lstStyle/>
                    <a:p>
                      <a:pPr algn="ctr"/>
                      <a:r>
                        <a:rPr lang="en-US" sz="1800" b="1" kern="1200" dirty="0" smtClean="0">
                          <a:solidFill>
                            <a:schemeClr val="dk1"/>
                          </a:solidFill>
                          <a:effectLst/>
                          <a:latin typeface="+mn-lt"/>
                          <a:ea typeface="+mn-ea"/>
                          <a:cs typeface="+mn-cs"/>
                        </a:rPr>
                        <a:t>External Data Access</a:t>
                      </a:r>
                      <a:endParaRPr lang="en-US" sz="1800" kern="1200" dirty="0" smtClean="0">
                        <a:solidFill>
                          <a:schemeClr val="dk1"/>
                        </a:solidFill>
                        <a:effectLst/>
                        <a:latin typeface="+mn-lt"/>
                        <a:ea typeface="+mn-ea"/>
                        <a:cs typeface="+mn-cs"/>
                      </a:endParaRPr>
                    </a:p>
                    <a:p>
                      <a:pPr algn="ctr"/>
                      <a:r>
                        <a:rPr lang="en-US" sz="1800" kern="1200" dirty="0" smtClean="0">
                          <a:solidFill>
                            <a:schemeClr val="dk1"/>
                          </a:solidFill>
                          <a:effectLst/>
                          <a:latin typeface="+mn-lt"/>
                          <a:ea typeface="+mn-ea"/>
                          <a:cs typeface="+mn-cs"/>
                        </a:rPr>
                        <a:t>(Virtual </a:t>
                      </a:r>
                      <a:r>
                        <a:rPr lang="en-US" sz="1800" kern="1200" dirty="0" err="1" smtClean="0">
                          <a:solidFill>
                            <a:schemeClr val="dk1"/>
                          </a:solidFill>
                          <a:effectLst/>
                          <a:latin typeface="+mn-lt"/>
                          <a:ea typeface="+mn-ea"/>
                          <a:cs typeface="+mn-cs"/>
                        </a:rPr>
                        <a:t>Filesystem</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GridFTP</a:t>
                      </a:r>
                      <a:r>
                        <a:rPr lang="en-US" sz="1800" kern="1200" dirty="0" smtClean="0">
                          <a:solidFill>
                            <a:schemeClr val="dk1"/>
                          </a:solidFill>
                          <a:effectLst/>
                          <a:latin typeface="+mn-lt"/>
                          <a:ea typeface="+mn-ea"/>
                          <a:cs typeface="+mn-cs"/>
                        </a:rPr>
                        <a:t>, SRM, SSH)</a:t>
                      </a:r>
                      <a:endParaRPr lang="en-US" sz="16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algn="ctr"/>
                      <a:r>
                        <a:rPr lang="en-US" sz="1800" b="1" kern="1200" dirty="0" smtClean="0">
                          <a:solidFill>
                            <a:schemeClr val="dk1"/>
                          </a:solidFill>
                          <a:effectLst/>
                          <a:latin typeface="+mn-lt"/>
                          <a:ea typeface="+mn-ea"/>
                          <a:cs typeface="+mn-cs"/>
                        </a:rPr>
                        <a:t>Cluster Resource Manager</a:t>
                      </a:r>
                      <a:endParaRPr lang="en-US" sz="1800" kern="1200" dirty="0" smtClean="0">
                        <a:solidFill>
                          <a:schemeClr val="dk1"/>
                        </a:solidFill>
                        <a:effectLst/>
                        <a:latin typeface="+mn-lt"/>
                        <a:ea typeface="+mn-ea"/>
                        <a:cs typeface="+mn-cs"/>
                      </a:endParaRPr>
                    </a:p>
                    <a:p>
                      <a:pPr algn="ctr"/>
                      <a:r>
                        <a:rPr lang="en-US" sz="1800" kern="1200" dirty="0" smtClean="0">
                          <a:solidFill>
                            <a:schemeClr val="dk1"/>
                          </a:solidFill>
                          <a:effectLst/>
                          <a:latin typeface="+mn-lt"/>
                          <a:ea typeface="+mn-ea"/>
                          <a:cs typeface="+mn-cs"/>
                        </a:rPr>
                        <a:t>(YARN, </a:t>
                      </a:r>
                      <a:r>
                        <a:rPr lang="en-US" sz="1800" kern="1200" dirty="0" err="1" smtClean="0">
                          <a:solidFill>
                            <a:schemeClr val="dk1"/>
                          </a:solidFill>
                          <a:effectLst/>
                          <a:latin typeface="+mn-lt"/>
                          <a:ea typeface="+mn-ea"/>
                          <a:cs typeface="+mn-cs"/>
                        </a:rPr>
                        <a:t>Mesos</a:t>
                      </a:r>
                      <a:r>
                        <a:rPr lang="en-US" sz="1800" kern="1200" dirty="0" smtClean="0">
                          <a:solidFill>
                            <a:schemeClr val="dk1"/>
                          </a:solidFill>
                          <a:effectLst/>
                          <a:latin typeface="+mn-lt"/>
                          <a:ea typeface="+mn-ea"/>
                          <a:cs typeface="+mn-cs"/>
                        </a:rPr>
                        <a:t>, SLURM, Torque, SGE)</a:t>
                      </a:r>
                      <a:endParaRPr lang="en-US" sz="1600" dirty="0">
                        <a:solidFill>
                          <a:schemeClr val="tx1"/>
                        </a:solidFill>
                      </a:endParaRP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70339">
                <a:tc gridSpan="14">
                  <a:txBody>
                    <a:bodyPr/>
                    <a:lstStyle/>
                    <a:p>
                      <a:pPr algn="ctr"/>
                      <a:r>
                        <a:rPr lang="en-US" sz="1800" b="1" kern="1200" dirty="0" smtClean="0">
                          <a:solidFill>
                            <a:schemeClr val="dk1"/>
                          </a:solidFill>
                          <a:effectLst/>
                          <a:latin typeface="+mn-lt"/>
                          <a:ea typeface="+mn-ea"/>
                          <a:cs typeface="+mn-cs"/>
                        </a:rPr>
                        <a:t>Compute, Storage and Data Resources</a:t>
                      </a:r>
                      <a:r>
                        <a:rPr lang="en-US" sz="1600" dirty="0" smtClean="0">
                          <a:effectLst/>
                        </a:rPr>
                        <a:t> </a:t>
                      </a:r>
                      <a:r>
                        <a:rPr lang="en-US" sz="1800" kern="1200" dirty="0" smtClean="0">
                          <a:solidFill>
                            <a:schemeClr val="dk1"/>
                          </a:solidFill>
                          <a:effectLst/>
                          <a:latin typeface="+mn-lt"/>
                          <a:ea typeface="+mn-ea"/>
                          <a:cs typeface="+mn-cs"/>
                        </a:rPr>
                        <a:t>(Nodes, Cores, </a:t>
                      </a:r>
                      <a:r>
                        <a:rPr lang="en-US" sz="1800" kern="1200" dirty="0" err="1" smtClean="0">
                          <a:solidFill>
                            <a:schemeClr val="dk1"/>
                          </a:solidFill>
                          <a:effectLst/>
                          <a:latin typeface="+mn-lt"/>
                          <a:ea typeface="+mn-ea"/>
                          <a:cs typeface="+mn-cs"/>
                        </a:rPr>
                        <a:t>Lustre</a:t>
                      </a:r>
                      <a:r>
                        <a:rPr lang="en-US" sz="1800" kern="1200" dirty="0" smtClean="0">
                          <a:solidFill>
                            <a:schemeClr val="dk1"/>
                          </a:solidFill>
                          <a:effectLst/>
                          <a:latin typeface="+mn-lt"/>
                          <a:ea typeface="+mn-ea"/>
                          <a:cs typeface="+mn-cs"/>
                        </a:rPr>
                        <a:t>, HDFS)</a:t>
                      </a:r>
                    </a:p>
                  </a:txBody>
                  <a:tcPr marL="18288"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graphicFrame>
        <p:nvGraphicFramePr>
          <p:cNvPr id="203" name="Table 202"/>
          <p:cNvGraphicFramePr>
            <a:graphicFrameLocks noGrp="1"/>
          </p:cNvGraphicFramePr>
          <p:nvPr>
            <p:extLst/>
          </p:nvPr>
        </p:nvGraphicFramePr>
        <p:xfrm>
          <a:off x="7916092" y="979715"/>
          <a:ext cx="1175658" cy="5800226"/>
        </p:xfrm>
        <a:graphic>
          <a:graphicData uri="http://schemas.openxmlformats.org/drawingml/2006/table">
            <a:tbl>
              <a:tblPr firstRow="1" bandRow="1">
                <a:tableStyleId>{073A0DAA-6AF3-43AB-8588-CEC1D06C72B9}</a:tableStyleId>
              </a:tblPr>
              <a:tblGrid>
                <a:gridCol w="1175658"/>
              </a:tblGrid>
              <a:tr h="1358537">
                <a:tc>
                  <a:txBody>
                    <a:bodyPr/>
                    <a:lstStyle/>
                    <a:p>
                      <a:pPr algn="ctr"/>
                      <a:r>
                        <a:rPr lang="en-US" b="0" dirty="0" smtClean="0">
                          <a:solidFill>
                            <a:schemeClr val="tx1"/>
                          </a:solidFill>
                        </a:rPr>
                        <a:t>Community &amp; Examples</a:t>
                      </a:r>
                      <a:endParaRPr lang="en-US" b="0" dirty="0">
                        <a:solidFill>
                          <a:schemeClr val="tx1"/>
                        </a:solidFill>
                      </a:endParaRPr>
                    </a:p>
                  </a:txBody>
                  <a:tcPr marL="27432" marR="2743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r>
              <a:tr h="378823">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tx1"/>
                          </a:solidFill>
                          <a:effectLst/>
                          <a:latin typeface="+mn-lt"/>
                          <a:ea typeface="+mn-ea"/>
                          <a:cs typeface="+mn-cs"/>
                        </a:rPr>
                        <a:t>SPIDAL</a:t>
                      </a:r>
                      <a:endParaRPr lang="en-US" sz="1800" kern="1200" dirty="0" smtClean="0">
                        <a:solidFill>
                          <a:schemeClr val="tx1"/>
                        </a:solidFill>
                        <a:effectLst/>
                        <a:latin typeface="+mn-lt"/>
                        <a:ea typeface="+mn-ea"/>
                        <a:cs typeface="+mn-cs"/>
                      </a:endParaRPr>
                    </a:p>
                  </a:txBody>
                  <a:tcPr marL="27432" marR="2743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r>
              <a:tr h="1058092">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i="0" kern="1200" dirty="0" smtClean="0">
                          <a:solidFill>
                            <a:schemeClr val="tx1"/>
                          </a:solidFill>
                          <a:effectLst/>
                          <a:latin typeface="+mn-lt"/>
                          <a:ea typeface="+mn-ea"/>
                          <a:cs typeface="+mn-cs"/>
                        </a:rPr>
                        <a:t>Programming </a:t>
                      </a:r>
                      <a:r>
                        <a:rPr lang="en-US" sz="1800" i="0" kern="1200" dirty="0" smtClean="0">
                          <a:solidFill>
                            <a:schemeClr val="tx1"/>
                          </a:solidFill>
                          <a:effectLst/>
                          <a:latin typeface="+mn-lt"/>
                          <a:ea typeface="+mn-ea"/>
                          <a:cs typeface="+mn-cs"/>
                        </a:rPr>
                        <a:t>&amp; </a:t>
                      </a:r>
                      <a:r>
                        <a:rPr lang="en-US" sz="1600" i="0" kern="1200" dirty="0" smtClean="0">
                          <a:solidFill>
                            <a:schemeClr val="tx1"/>
                          </a:solidFill>
                          <a:effectLst/>
                          <a:latin typeface="+mn-lt"/>
                          <a:ea typeface="+mn-ea"/>
                          <a:cs typeface="+mn-cs"/>
                        </a:rPr>
                        <a:t>Runtime Models</a:t>
                      </a:r>
                    </a:p>
                  </a:txBody>
                  <a:tcPr marL="27432" marR="2743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196771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tx1"/>
                          </a:solidFill>
                          <a:effectLst/>
                          <a:latin typeface="+mn-lt"/>
                          <a:ea typeface="+mn-ea"/>
                          <a:cs typeface="+mn-cs"/>
                        </a:rPr>
                        <a:t>MIDAS</a:t>
                      </a:r>
                    </a:p>
                  </a:txBody>
                  <a:tcPr marL="27432" marR="2743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r>
              <a:tr h="1037063">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mn-lt"/>
                          <a:ea typeface="+mn-ea"/>
                          <a:cs typeface="+mn-cs"/>
                        </a:rPr>
                        <a:t>Resource Fabric</a:t>
                      </a:r>
                    </a:p>
                  </a:txBody>
                  <a:tcPr marL="27432" marR="2743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r>
            </a:tbl>
          </a:graphicData>
        </a:graphic>
      </p:graphicFrame>
      <p:sp>
        <p:nvSpPr>
          <p:cNvPr id="204" name="Title 203"/>
          <p:cNvSpPr>
            <a:spLocks noGrp="1"/>
          </p:cNvSpPr>
          <p:nvPr>
            <p:ph type="title"/>
          </p:nvPr>
        </p:nvSpPr>
        <p:spPr>
          <a:xfrm>
            <a:off x="364603" y="-16163"/>
            <a:ext cx="8229600" cy="1143000"/>
          </a:xfrm>
        </p:spPr>
        <p:txBody>
          <a:bodyPr/>
          <a:lstStyle/>
          <a:p>
            <a:r>
              <a:rPr lang="en-US" b="1" dirty="0" smtClean="0">
                <a:solidFill>
                  <a:schemeClr val="accent1">
                    <a:lumMod val="50000"/>
                  </a:schemeClr>
                </a:solidFill>
              </a:rPr>
              <a:t>Applications SPIDAL MIDAS ABDS</a:t>
            </a:r>
            <a:endParaRPr lang="en-US" b="1" dirty="0">
              <a:solidFill>
                <a:schemeClr val="accent1">
                  <a:lumMod val="50000"/>
                </a:schemeClr>
              </a:solidFill>
            </a:endParaRPr>
          </a:p>
        </p:txBody>
      </p:sp>
    </p:spTree>
    <p:extLst>
      <p:ext uri="{BB962C8B-B14F-4D97-AF65-F5344CB8AC3E}">
        <p14:creationId xmlns:p14="http://schemas.microsoft.com/office/powerpoint/2010/main" val="9775118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48921" y="62185"/>
            <a:ext cx="8229600" cy="1143000"/>
          </a:xfrm>
        </p:spPr>
        <p:txBody>
          <a:bodyPr/>
          <a:lstStyle/>
          <a:p>
            <a:r>
              <a:rPr lang="en-US" b="1" dirty="0" smtClean="0"/>
              <a:t>Harp Design</a:t>
            </a:r>
            <a:endParaRPr lang="en-US" b="1" dirty="0"/>
          </a:p>
        </p:txBody>
      </p:sp>
      <p:sp>
        <p:nvSpPr>
          <p:cNvPr id="18" name="Text Placeholder 17"/>
          <p:cNvSpPr>
            <a:spLocks noGrp="1"/>
          </p:cNvSpPr>
          <p:nvPr>
            <p:ph type="body" idx="1"/>
          </p:nvPr>
        </p:nvSpPr>
        <p:spPr/>
        <p:txBody>
          <a:bodyPr/>
          <a:lstStyle/>
          <a:p>
            <a:r>
              <a:rPr lang="en-US" dirty="0"/>
              <a:t>Parallelism Model</a:t>
            </a:r>
          </a:p>
        </p:txBody>
      </p:sp>
      <p:sp>
        <p:nvSpPr>
          <p:cNvPr id="20" name="Text Placeholder 19"/>
          <p:cNvSpPr>
            <a:spLocks noGrp="1"/>
          </p:cNvSpPr>
          <p:nvPr>
            <p:ph type="body" sz="quarter" idx="3"/>
          </p:nvPr>
        </p:nvSpPr>
        <p:spPr>
          <a:xfrm>
            <a:off x="5503653" y="1535113"/>
            <a:ext cx="3183147" cy="639762"/>
          </a:xfrm>
        </p:spPr>
        <p:txBody>
          <a:bodyPr/>
          <a:lstStyle/>
          <a:p>
            <a:r>
              <a:rPr lang="en-US" dirty="0" smtClean="0"/>
              <a:t>Architecture</a:t>
            </a:r>
            <a:endParaRPr lang="en-US" dirty="0"/>
          </a:p>
        </p:txBody>
      </p:sp>
      <p:grpSp>
        <p:nvGrpSpPr>
          <p:cNvPr id="22" name="Group 21"/>
          <p:cNvGrpSpPr/>
          <p:nvPr/>
        </p:nvGrpSpPr>
        <p:grpSpPr>
          <a:xfrm>
            <a:off x="50720" y="2338533"/>
            <a:ext cx="4223351" cy="2197516"/>
            <a:chOff x="619450" y="2618515"/>
            <a:chExt cx="5207216" cy="2548397"/>
          </a:xfrm>
        </p:grpSpPr>
        <p:sp>
          <p:nvSpPr>
            <p:cNvPr id="56" name="Rounded Rectangle 55"/>
            <p:cNvSpPr/>
            <p:nvPr/>
          </p:nvSpPr>
          <p:spPr>
            <a:xfrm>
              <a:off x="619450" y="3878661"/>
              <a:ext cx="2296904" cy="482803"/>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1200" dirty="0">
                  <a:solidFill>
                    <a:schemeClr val="bg1"/>
                  </a:solidFill>
                </a:rPr>
                <a:t>Shuffle</a:t>
              </a:r>
            </a:p>
          </p:txBody>
        </p:sp>
        <p:grpSp>
          <p:nvGrpSpPr>
            <p:cNvPr id="57" name="Group 56"/>
            <p:cNvGrpSpPr/>
            <p:nvPr/>
          </p:nvGrpSpPr>
          <p:grpSpPr>
            <a:xfrm>
              <a:off x="3325523" y="3184456"/>
              <a:ext cx="2501143" cy="1558993"/>
              <a:chOff x="7121236" y="2211758"/>
              <a:chExt cx="4525819" cy="2166276"/>
            </a:xfrm>
          </p:grpSpPr>
          <p:sp>
            <p:nvSpPr>
              <p:cNvPr id="68" name="Rounded Rectangle 67"/>
              <p:cNvSpPr/>
              <p:nvPr/>
            </p:nvSpPr>
            <p:spPr>
              <a:xfrm>
                <a:off x="7214931" y="2211758"/>
                <a:ext cx="493643" cy="21662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t>
                </a:r>
              </a:p>
            </p:txBody>
          </p:sp>
          <p:sp>
            <p:nvSpPr>
              <p:cNvPr id="69" name="Rounded Rectangle 68"/>
              <p:cNvSpPr/>
              <p:nvPr/>
            </p:nvSpPr>
            <p:spPr>
              <a:xfrm>
                <a:off x="8224318" y="2211759"/>
                <a:ext cx="493643" cy="21623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t>
                </a:r>
              </a:p>
            </p:txBody>
          </p:sp>
          <p:sp>
            <p:nvSpPr>
              <p:cNvPr id="70" name="Rounded Rectangle 69"/>
              <p:cNvSpPr/>
              <p:nvPr/>
            </p:nvSpPr>
            <p:spPr>
              <a:xfrm>
                <a:off x="9233706" y="2211758"/>
                <a:ext cx="493643" cy="21662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t>
                </a:r>
              </a:p>
            </p:txBody>
          </p:sp>
          <p:sp>
            <p:nvSpPr>
              <p:cNvPr id="71" name="Rounded Rectangle 70"/>
              <p:cNvSpPr/>
              <p:nvPr/>
            </p:nvSpPr>
            <p:spPr>
              <a:xfrm>
                <a:off x="11079339" y="2211758"/>
                <a:ext cx="493643" cy="21662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t>
                </a:r>
              </a:p>
            </p:txBody>
          </p:sp>
          <p:cxnSp>
            <p:nvCxnSpPr>
              <p:cNvPr id="72" name="Straight Connector 71"/>
              <p:cNvCxnSpPr/>
              <p:nvPr/>
            </p:nvCxnSpPr>
            <p:spPr>
              <a:xfrm>
                <a:off x="9992253" y="3313373"/>
                <a:ext cx="918295" cy="0"/>
              </a:xfrm>
              <a:prstGeom prst="line">
                <a:avLst/>
              </a:prstGeom>
              <a:ln w="50800" cap="rnd">
                <a:prstDash val="sysDot"/>
                <a:round/>
              </a:ln>
            </p:spPr>
            <p:style>
              <a:lnRef idx="1">
                <a:schemeClr val="accent1"/>
              </a:lnRef>
              <a:fillRef idx="0">
                <a:schemeClr val="accent1"/>
              </a:fillRef>
              <a:effectRef idx="0">
                <a:schemeClr val="accent1"/>
              </a:effectRef>
              <a:fontRef idx="minor">
                <a:schemeClr val="tx1"/>
              </a:fontRef>
            </p:style>
          </p:cxnSp>
          <p:sp>
            <p:nvSpPr>
              <p:cNvPr id="73" name="Rounded Rectangle 72"/>
              <p:cNvSpPr/>
              <p:nvPr/>
            </p:nvSpPr>
            <p:spPr>
              <a:xfrm>
                <a:off x="7121236" y="3477892"/>
                <a:ext cx="4525819" cy="457578"/>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smtClean="0">
                    <a:solidFill>
                      <a:schemeClr val="bg1"/>
                    </a:solidFill>
                  </a:rPr>
                  <a:t>Optimal </a:t>
                </a:r>
                <a:r>
                  <a:rPr lang="en-US" sz="1200" dirty="0">
                    <a:solidFill>
                      <a:schemeClr val="bg1"/>
                    </a:solidFill>
                  </a:rPr>
                  <a:t>Communication</a:t>
                </a:r>
              </a:p>
            </p:txBody>
          </p:sp>
        </p:grpSp>
        <p:sp>
          <p:nvSpPr>
            <p:cNvPr id="58" name="Rounded Rectangle 57"/>
            <p:cNvSpPr/>
            <p:nvPr/>
          </p:nvSpPr>
          <p:spPr>
            <a:xfrm>
              <a:off x="845356" y="3005999"/>
              <a:ext cx="209689" cy="9455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t>
              </a:r>
            </a:p>
          </p:txBody>
        </p:sp>
        <p:sp>
          <p:nvSpPr>
            <p:cNvPr id="59" name="Rounded Rectangle 58"/>
            <p:cNvSpPr/>
            <p:nvPr/>
          </p:nvSpPr>
          <p:spPr>
            <a:xfrm>
              <a:off x="1274123" y="3006000"/>
              <a:ext cx="209689" cy="9438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t>
              </a:r>
            </a:p>
          </p:txBody>
        </p:sp>
        <p:sp>
          <p:nvSpPr>
            <p:cNvPr id="60" name="Rounded Rectangle 59"/>
            <p:cNvSpPr/>
            <p:nvPr/>
          </p:nvSpPr>
          <p:spPr>
            <a:xfrm>
              <a:off x="1702889" y="3005999"/>
              <a:ext cx="209689" cy="9455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t>
              </a:r>
            </a:p>
          </p:txBody>
        </p:sp>
        <p:sp>
          <p:nvSpPr>
            <p:cNvPr id="61" name="Rounded Rectangle 60"/>
            <p:cNvSpPr/>
            <p:nvPr/>
          </p:nvSpPr>
          <p:spPr>
            <a:xfrm>
              <a:off x="2486875" y="3005999"/>
              <a:ext cx="209689" cy="9455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t>
              </a:r>
            </a:p>
          </p:txBody>
        </p:sp>
        <p:cxnSp>
          <p:nvCxnSpPr>
            <p:cNvPr id="62" name="Straight Connector 61"/>
            <p:cNvCxnSpPr/>
            <p:nvPr/>
          </p:nvCxnSpPr>
          <p:spPr>
            <a:xfrm>
              <a:off x="2025104" y="3486841"/>
              <a:ext cx="390072" cy="0"/>
            </a:xfrm>
            <a:prstGeom prst="line">
              <a:avLst/>
            </a:prstGeom>
            <a:ln w="50800" cap="rnd">
              <a:prstDash val="sysDot"/>
              <a:round/>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a:xfrm>
              <a:off x="1361468" y="4221359"/>
              <a:ext cx="209689" cy="9455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a:t>
              </a:r>
            </a:p>
          </p:txBody>
        </p:sp>
        <p:sp>
          <p:nvSpPr>
            <p:cNvPr id="64" name="Rounded Rectangle 63"/>
            <p:cNvSpPr/>
            <p:nvPr/>
          </p:nvSpPr>
          <p:spPr>
            <a:xfrm>
              <a:off x="2063514" y="4221359"/>
              <a:ext cx="209689" cy="9455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a:t>
              </a:r>
            </a:p>
          </p:txBody>
        </p:sp>
        <p:sp>
          <p:nvSpPr>
            <p:cNvPr id="65" name="Right Arrow 64"/>
            <p:cNvSpPr/>
            <p:nvPr/>
          </p:nvSpPr>
          <p:spPr>
            <a:xfrm>
              <a:off x="2947163" y="3953854"/>
              <a:ext cx="368801" cy="27153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66" name="TextBox 65"/>
            <p:cNvSpPr txBox="1"/>
            <p:nvPr/>
          </p:nvSpPr>
          <p:spPr>
            <a:xfrm>
              <a:off x="3279801" y="2618515"/>
              <a:ext cx="2428589" cy="606763"/>
            </a:xfrm>
            <a:prstGeom prst="rect">
              <a:avLst/>
            </a:prstGeom>
            <a:noFill/>
          </p:spPr>
          <p:txBody>
            <a:bodyPr wrap="square" rtlCol="0">
              <a:spAutoFit/>
            </a:bodyPr>
            <a:lstStyle/>
            <a:p>
              <a:pPr algn="ctr"/>
              <a:r>
                <a:rPr lang="en-US" sz="1400" b="1" dirty="0" smtClean="0"/>
                <a:t>Map-Collective or Map-Communication  </a:t>
              </a:r>
              <a:r>
                <a:rPr lang="en-US" sz="1400" b="1" dirty="0"/>
                <a:t>Model</a:t>
              </a:r>
            </a:p>
          </p:txBody>
        </p:sp>
        <p:sp>
          <p:nvSpPr>
            <p:cNvPr id="67" name="TextBox 66"/>
            <p:cNvSpPr txBox="1"/>
            <p:nvPr/>
          </p:nvSpPr>
          <p:spPr>
            <a:xfrm>
              <a:off x="706682" y="2621650"/>
              <a:ext cx="2269674" cy="356920"/>
            </a:xfrm>
            <a:prstGeom prst="rect">
              <a:avLst/>
            </a:prstGeom>
            <a:noFill/>
          </p:spPr>
          <p:txBody>
            <a:bodyPr wrap="square" rtlCol="0">
              <a:spAutoFit/>
            </a:bodyPr>
            <a:lstStyle/>
            <a:p>
              <a:pPr algn="ctr"/>
              <a:r>
                <a:rPr lang="en-US" sz="1400" b="1" dirty="0" err="1"/>
                <a:t>MapReduce</a:t>
              </a:r>
              <a:r>
                <a:rPr lang="en-US" sz="1400" b="1" dirty="0"/>
                <a:t>  Model</a:t>
              </a:r>
            </a:p>
          </p:txBody>
        </p:sp>
      </p:grpSp>
      <p:grpSp>
        <p:nvGrpSpPr>
          <p:cNvPr id="74" name="Group 73"/>
          <p:cNvGrpSpPr/>
          <p:nvPr/>
        </p:nvGrpSpPr>
        <p:grpSpPr>
          <a:xfrm>
            <a:off x="4690508" y="2558067"/>
            <a:ext cx="3889639" cy="2392395"/>
            <a:chOff x="516900" y="1473352"/>
            <a:chExt cx="9838484" cy="5086250"/>
          </a:xfrm>
        </p:grpSpPr>
        <p:sp>
          <p:nvSpPr>
            <p:cNvPr id="75" name="Rectangle 74"/>
            <p:cNvSpPr/>
            <p:nvPr/>
          </p:nvSpPr>
          <p:spPr>
            <a:xfrm>
              <a:off x="3595076" y="5178057"/>
              <a:ext cx="6760308" cy="1240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YARN</a:t>
              </a:r>
            </a:p>
          </p:txBody>
        </p:sp>
        <p:sp>
          <p:nvSpPr>
            <p:cNvPr id="76" name="L-Shape 75"/>
            <p:cNvSpPr/>
            <p:nvPr/>
          </p:nvSpPr>
          <p:spPr>
            <a:xfrm>
              <a:off x="3595076" y="3515421"/>
              <a:ext cx="6760303" cy="1632281"/>
            </a:xfrm>
            <a:custGeom>
              <a:avLst/>
              <a:gdLst>
                <a:gd name="connsiteX0" fmla="*/ 0 w 2672682"/>
                <a:gd name="connsiteY0" fmla="*/ 0 h 767768"/>
                <a:gd name="connsiteX1" fmla="*/ 1444149 w 2672682"/>
                <a:gd name="connsiteY1" fmla="*/ 0 h 767768"/>
                <a:gd name="connsiteX2" fmla="*/ 1444149 w 2672682"/>
                <a:gd name="connsiteY2" fmla="*/ 472116 h 767768"/>
                <a:gd name="connsiteX3" fmla="*/ 2672682 w 2672682"/>
                <a:gd name="connsiteY3" fmla="*/ 472116 h 767768"/>
                <a:gd name="connsiteX4" fmla="*/ 2672682 w 2672682"/>
                <a:gd name="connsiteY4" fmla="*/ 767768 h 767768"/>
                <a:gd name="connsiteX5" fmla="*/ 0 w 2672682"/>
                <a:gd name="connsiteY5" fmla="*/ 767768 h 767768"/>
                <a:gd name="connsiteX6" fmla="*/ 0 w 2672682"/>
                <a:gd name="connsiteY6" fmla="*/ 0 h 767768"/>
                <a:gd name="connsiteX0" fmla="*/ 0 w 2672682"/>
                <a:gd name="connsiteY0" fmla="*/ 0 h 767768"/>
                <a:gd name="connsiteX1" fmla="*/ 1444149 w 2672682"/>
                <a:gd name="connsiteY1" fmla="*/ 0 h 767768"/>
                <a:gd name="connsiteX2" fmla="*/ 1504534 w 2672682"/>
                <a:gd name="connsiteY2" fmla="*/ 377225 h 767768"/>
                <a:gd name="connsiteX3" fmla="*/ 2672682 w 2672682"/>
                <a:gd name="connsiteY3" fmla="*/ 472116 h 767768"/>
                <a:gd name="connsiteX4" fmla="*/ 2672682 w 2672682"/>
                <a:gd name="connsiteY4" fmla="*/ 767768 h 767768"/>
                <a:gd name="connsiteX5" fmla="*/ 0 w 2672682"/>
                <a:gd name="connsiteY5" fmla="*/ 767768 h 767768"/>
                <a:gd name="connsiteX6" fmla="*/ 0 w 2672682"/>
                <a:gd name="connsiteY6" fmla="*/ 0 h 767768"/>
                <a:gd name="connsiteX0" fmla="*/ 0 w 2672682"/>
                <a:gd name="connsiteY0" fmla="*/ 0 h 767768"/>
                <a:gd name="connsiteX1" fmla="*/ 1444149 w 2672682"/>
                <a:gd name="connsiteY1" fmla="*/ 0 h 767768"/>
                <a:gd name="connsiteX2" fmla="*/ 1504534 w 2672682"/>
                <a:gd name="connsiteY2" fmla="*/ 377225 h 767768"/>
                <a:gd name="connsiteX3" fmla="*/ 2664055 w 2672682"/>
                <a:gd name="connsiteY3" fmla="*/ 385852 h 767768"/>
                <a:gd name="connsiteX4" fmla="*/ 2672682 w 2672682"/>
                <a:gd name="connsiteY4" fmla="*/ 767768 h 767768"/>
                <a:gd name="connsiteX5" fmla="*/ 0 w 2672682"/>
                <a:gd name="connsiteY5" fmla="*/ 767768 h 767768"/>
                <a:gd name="connsiteX6" fmla="*/ 0 w 2672682"/>
                <a:gd name="connsiteY6" fmla="*/ 0 h 76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682" h="767768">
                  <a:moveTo>
                    <a:pt x="0" y="0"/>
                  </a:moveTo>
                  <a:lnTo>
                    <a:pt x="1444149" y="0"/>
                  </a:lnTo>
                  <a:lnTo>
                    <a:pt x="1504534" y="377225"/>
                  </a:lnTo>
                  <a:lnTo>
                    <a:pt x="2664055" y="385852"/>
                  </a:lnTo>
                  <a:lnTo>
                    <a:pt x="2672682" y="767768"/>
                  </a:lnTo>
                  <a:lnTo>
                    <a:pt x="0" y="767768"/>
                  </a:lnTo>
                  <a:lnTo>
                    <a:pt x="0" y="0"/>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smtClean="0"/>
            </a:p>
            <a:p>
              <a:pPr algn="ctr"/>
              <a:r>
                <a:rPr lang="en-US" sz="1400" dirty="0" smtClean="0"/>
                <a:t>MapReduce </a:t>
              </a:r>
              <a:r>
                <a:rPr lang="en-US" sz="1400" dirty="0"/>
                <a:t>V2</a:t>
              </a:r>
            </a:p>
          </p:txBody>
        </p:sp>
        <p:sp>
          <p:nvSpPr>
            <p:cNvPr id="77" name="Rectangle 76"/>
            <p:cNvSpPr/>
            <p:nvPr/>
          </p:nvSpPr>
          <p:spPr>
            <a:xfrm>
              <a:off x="7031339" y="3442735"/>
              <a:ext cx="3324039" cy="87716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t>Harp</a:t>
              </a:r>
            </a:p>
          </p:txBody>
        </p:sp>
        <p:sp>
          <p:nvSpPr>
            <p:cNvPr id="78" name="Rectangle 77"/>
            <p:cNvSpPr/>
            <p:nvPr/>
          </p:nvSpPr>
          <p:spPr>
            <a:xfrm>
              <a:off x="3595076" y="1473352"/>
              <a:ext cx="3324039" cy="188967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err="1"/>
                <a:t>MapReduce</a:t>
              </a:r>
              <a:r>
                <a:rPr lang="en-US" sz="1200" dirty="0"/>
                <a:t> Applications</a:t>
              </a:r>
            </a:p>
          </p:txBody>
        </p:sp>
        <p:sp>
          <p:nvSpPr>
            <p:cNvPr id="79" name="Rectangle 78"/>
            <p:cNvSpPr/>
            <p:nvPr/>
          </p:nvSpPr>
          <p:spPr>
            <a:xfrm>
              <a:off x="7031345" y="1473352"/>
              <a:ext cx="3324039" cy="1889672"/>
            </a:xfrm>
            <a:prstGeom prst="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smtClean="0"/>
                <a:t>Map-Collective </a:t>
              </a:r>
              <a:br>
                <a:rPr lang="en-US" sz="1200" dirty="0" smtClean="0"/>
              </a:br>
              <a:r>
                <a:rPr lang="en-US" sz="1200" dirty="0" smtClean="0"/>
                <a:t>or Map-Communication </a:t>
              </a:r>
              <a:r>
                <a:rPr lang="en-US" sz="1200" dirty="0"/>
                <a:t>Applications</a:t>
              </a:r>
            </a:p>
          </p:txBody>
        </p:sp>
        <p:sp>
          <p:nvSpPr>
            <p:cNvPr id="80" name="TextBox 79"/>
            <p:cNvSpPr txBox="1"/>
            <p:nvPr/>
          </p:nvSpPr>
          <p:spPr>
            <a:xfrm>
              <a:off x="516900" y="2132221"/>
              <a:ext cx="2759207" cy="725296"/>
            </a:xfrm>
            <a:prstGeom prst="rect">
              <a:avLst/>
            </a:prstGeom>
            <a:noFill/>
          </p:spPr>
          <p:txBody>
            <a:bodyPr wrap="square" rtlCol="0">
              <a:spAutoFit/>
            </a:bodyPr>
            <a:lstStyle/>
            <a:p>
              <a:r>
                <a:rPr lang="en-US" sz="1400" b="1" dirty="0"/>
                <a:t>Application</a:t>
              </a:r>
            </a:p>
          </p:txBody>
        </p:sp>
        <p:sp>
          <p:nvSpPr>
            <p:cNvPr id="81" name="TextBox 80"/>
            <p:cNvSpPr txBox="1"/>
            <p:nvPr/>
          </p:nvSpPr>
          <p:spPr>
            <a:xfrm>
              <a:off x="562738" y="4079840"/>
              <a:ext cx="2774938" cy="725295"/>
            </a:xfrm>
            <a:prstGeom prst="rect">
              <a:avLst/>
            </a:prstGeom>
            <a:noFill/>
          </p:spPr>
          <p:txBody>
            <a:bodyPr wrap="square" rtlCol="0">
              <a:spAutoFit/>
            </a:bodyPr>
            <a:lstStyle/>
            <a:p>
              <a:r>
                <a:rPr lang="en-US" sz="1400" b="1" dirty="0"/>
                <a:t>Framework</a:t>
              </a:r>
            </a:p>
          </p:txBody>
        </p:sp>
        <p:sp>
          <p:nvSpPr>
            <p:cNvPr id="82" name="TextBox 81"/>
            <p:cNvSpPr txBox="1"/>
            <p:nvPr/>
          </p:nvSpPr>
          <p:spPr>
            <a:xfrm>
              <a:off x="828665" y="5326603"/>
              <a:ext cx="2571765" cy="1232999"/>
            </a:xfrm>
            <a:prstGeom prst="rect">
              <a:avLst/>
            </a:prstGeom>
            <a:noFill/>
          </p:spPr>
          <p:txBody>
            <a:bodyPr wrap="square" rtlCol="0">
              <a:spAutoFit/>
            </a:bodyPr>
            <a:lstStyle/>
            <a:p>
              <a:r>
                <a:rPr lang="en-US" sz="1400" b="1" dirty="0"/>
                <a:t>Resource Manager</a:t>
              </a:r>
            </a:p>
          </p:txBody>
        </p:sp>
        <p:cxnSp>
          <p:nvCxnSpPr>
            <p:cNvPr id="83" name="Straight Connector 82"/>
            <p:cNvCxnSpPr/>
            <p:nvPr/>
          </p:nvCxnSpPr>
          <p:spPr>
            <a:xfrm>
              <a:off x="765908" y="3377484"/>
              <a:ext cx="2235200" cy="781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65908" y="1713376"/>
              <a:ext cx="2235200" cy="781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87754" y="5104271"/>
              <a:ext cx="2235200" cy="781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36" name="Straight Connector 35"/>
          <p:cNvCxnSpPr/>
          <p:nvPr/>
        </p:nvCxnSpPr>
        <p:spPr>
          <a:xfrm>
            <a:off x="4714967" y="5134561"/>
            <a:ext cx="883685" cy="331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6221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466" y="271274"/>
            <a:ext cx="7886700" cy="994172"/>
          </a:xfrm>
        </p:spPr>
        <p:txBody>
          <a:bodyPr/>
          <a:lstStyle/>
          <a:p>
            <a:r>
              <a:rPr lang="en-US" b="1" dirty="0" smtClean="0">
                <a:latin typeface="+mn-lt"/>
              </a:rPr>
              <a:t>Features of Harp </a:t>
            </a:r>
            <a:r>
              <a:rPr lang="en-US" b="1" dirty="0" err="1" smtClean="0">
                <a:latin typeface="+mn-lt"/>
              </a:rPr>
              <a:t>Hadoop</a:t>
            </a:r>
            <a:r>
              <a:rPr lang="en-US" b="1" dirty="0" smtClean="0">
                <a:latin typeface="+mn-lt"/>
              </a:rPr>
              <a:t> Plugin</a:t>
            </a:r>
            <a:endParaRPr lang="en-US" b="1" dirty="0">
              <a:latin typeface="+mn-lt"/>
            </a:endParaRPr>
          </a:p>
        </p:txBody>
      </p:sp>
      <p:sp>
        <p:nvSpPr>
          <p:cNvPr id="3" name="Content Placeholder 2"/>
          <p:cNvSpPr>
            <a:spLocks noGrp="1"/>
          </p:cNvSpPr>
          <p:nvPr>
            <p:ph idx="1"/>
          </p:nvPr>
        </p:nvSpPr>
        <p:spPr>
          <a:xfrm>
            <a:off x="0" y="1157410"/>
            <a:ext cx="9144000" cy="5700590"/>
          </a:xfrm>
        </p:spPr>
        <p:txBody>
          <a:bodyPr>
            <a:noAutofit/>
          </a:bodyPr>
          <a:lstStyle/>
          <a:p>
            <a:r>
              <a:rPr lang="en-US" sz="2800" dirty="0" smtClean="0"/>
              <a:t>Hadoop Plugin (on Hadoop 1.2.1 and Hadoop 2.2.0)</a:t>
            </a:r>
          </a:p>
          <a:p>
            <a:r>
              <a:rPr lang="en-US" sz="2800" dirty="0" smtClean="0"/>
              <a:t>Hierarchical data abstraction on arrays, key-values and graphs for easy programming expressiveness.</a:t>
            </a:r>
          </a:p>
          <a:p>
            <a:r>
              <a:rPr lang="en-US" sz="2800" dirty="0" smtClean="0"/>
              <a:t>Collective communication model to support various communication operations on the data abstractions (will extend to Point to Point)</a:t>
            </a:r>
          </a:p>
          <a:p>
            <a:r>
              <a:rPr lang="en-US" sz="2800" dirty="0" smtClean="0"/>
              <a:t>Caching with buffer management for memory allocation required from computation and communication </a:t>
            </a:r>
          </a:p>
          <a:p>
            <a:r>
              <a:rPr lang="en-US" sz="2800" dirty="0" smtClean="0"/>
              <a:t>BSP style parallelism</a:t>
            </a:r>
          </a:p>
          <a:p>
            <a:r>
              <a:rPr lang="en-US" sz="2800" dirty="0" smtClean="0"/>
              <a:t>Fault tolerance with </a:t>
            </a:r>
            <a:r>
              <a:rPr lang="en-US" sz="2800" dirty="0" err="1" smtClean="0"/>
              <a:t>checkpointing</a:t>
            </a:r>
            <a:endParaRPr lang="en-US" sz="2800" dirty="0"/>
          </a:p>
        </p:txBody>
      </p:sp>
    </p:spTree>
    <p:extLst>
      <p:ext uri="{BB962C8B-B14F-4D97-AF65-F5344CB8AC3E}">
        <p14:creationId xmlns:p14="http://schemas.microsoft.com/office/powerpoint/2010/main" val="11142990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31" y="595070"/>
            <a:ext cx="8847014" cy="1143000"/>
          </a:xfrm>
        </p:spPr>
        <p:txBody>
          <a:bodyPr>
            <a:normAutofit fontScale="90000"/>
          </a:bodyPr>
          <a:lstStyle/>
          <a:p>
            <a:r>
              <a:rPr lang="en-US" b="1" dirty="0"/>
              <a:t>WDA SMACOF MDS (Multidimensional Scaling) </a:t>
            </a:r>
            <a:r>
              <a:rPr lang="en-US" b="1" dirty="0" smtClean="0"/>
              <a:t>using </a:t>
            </a:r>
            <a:r>
              <a:rPr lang="en-US" b="1" dirty="0"/>
              <a:t>Harp </a:t>
            </a:r>
            <a:r>
              <a:rPr lang="en-US" b="1" dirty="0" smtClean="0"/>
              <a:t>on IU Big </a:t>
            </a:r>
            <a:r>
              <a:rPr lang="en-US" b="1" dirty="0"/>
              <a:t>Red 2 </a:t>
            </a:r>
            <a:r>
              <a:rPr lang="en-US" b="1" dirty="0" smtClean="0"/>
              <a:t/>
            </a:r>
            <a:br>
              <a:rPr lang="en-US" b="1" dirty="0" smtClean="0"/>
            </a:br>
            <a:r>
              <a:rPr lang="en-US" sz="4000" b="1" dirty="0" smtClean="0"/>
              <a:t>Parallel Efficiency: on 100-300K sequences</a:t>
            </a:r>
            <a:r>
              <a:rPr lang="en-US" b="1" dirty="0" smtClean="0"/>
              <a:t/>
            </a:r>
            <a:br>
              <a:rPr lang="en-US" b="1" dirty="0" smtClean="0"/>
            </a:br>
            <a:endParaRPr lang="en-US" b="1" dirty="0"/>
          </a:p>
        </p:txBody>
      </p:sp>
      <p:sp>
        <p:nvSpPr>
          <p:cNvPr id="3" name="TextBox 2"/>
          <p:cNvSpPr txBox="1"/>
          <p:nvPr/>
        </p:nvSpPr>
        <p:spPr>
          <a:xfrm>
            <a:off x="664307" y="6360256"/>
            <a:ext cx="6823471" cy="400110"/>
          </a:xfrm>
          <a:prstGeom prst="rect">
            <a:avLst/>
          </a:prstGeom>
          <a:noFill/>
        </p:spPr>
        <p:txBody>
          <a:bodyPr wrap="none" rtlCol="0">
            <a:spAutoFit/>
          </a:bodyPr>
          <a:lstStyle/>
          <a:p>
            <a:r>
              <a:rPr lang="en-US" sz="2000" b="1" dirty="0" smtClean="0"/>
              <a:t>Conjugate Gradient (dominant time) and Matrix Multiplication</a:t>
            </a:r>
            <a:endParaRPr lang="en-US" sz="2000" b="1" dirty="0"/>
          </a:p>
        </p:txBody>
      </p:sp>
      <p:graphicFrame>
        <p:nvGraphicFramePr>
          <p:cNvPr id="6" name="Chart 5"/>
          <p:cNvGraphicFramePr/>
          <p:nvPr>
            <p:extLst/>
          </p:nvPr>
        </p:nvGraphicFramePr>
        <p:xfrm>
          <a:off x="348292" y="1770891"/>
          <a:ext cx="6345712" cy="439488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6815606" y="1770891"/>
            <a:ext cx="2258056" cy="3539430"/>
          </a:xfrm>
          <a:prstGeom prst="rect">
            <a:avLst/>
          </a:prstGeom>
          <a:noFill/>
        </p:spPr>
        <p:txBody>
          <a:bodyPr wrap="square" rtlCol="0">
            <a:spAutoFit/>
          </a:bodyPr>
          <a:lstStyle/>
          <a:p>
            <a:r>
              <a:rPr lang="en-US" sz="2800" b="1" dirty="0" smtClean="0"/>
              <a:t>Best available MDS (much better than that in R)</a:t>
            </a:r>
          </a:p>
          <a:p>
            <a:r>
              <a:rPr lang="en-US" sz="2800" b="1" dirty="0" smtClean="0"/>
              <a:t>Java</a:t>
            </a:r>
          </a:p>
          <a:p>
            <a:endParaRPr lang="en-US" sz="2800" b="1" dirty="0"/>
          </a:p>
          <a:p>
            <a:r>
              <a:rPr lang="en-US" sz="2800" b="1" dirty="0" smtClean="0"/>
              <a:t>Harp (Hadoop plugin)</a:t>
            </a:r>
            <a:endParaRPr lang="en-US" sz="2800" b="1" dirty="0"/>
          </a:p>
        </p:txBody>
      </p:sp>
      <p:sp>
        <p:nvSpPr>
          <p:cNvPr id="7" name="Rectangle 6"/>
          <p:cNvSpPr/>
          <p:nvPr/>
        </p:nvSpPr>
        <p:spPr>
          <a:xfrm>
            <a:off x="2990139" y="4511375"/>
            <a:ext cx="1863652" cy="369332"/>
          </a:xfrm>
          <a:prstGeom prst="rect">
            <a:avLst/>
          </a:prstGeom>
        </p:spPr>
        <p:txBody>
          <a:bodyPr wrap="none">
            <a:spAutoFit/>
          </a:bodyPr>
          <a:lstStyle/>
          <a:p>
            <a:r>
              <a:rPr lang="en-US" b="1" dirty="0"/>
              <a:t>Cores =32 </a:t>
            </a:r>
            <a:r>
              <a:rPr lang="en-US" b="1" dirty="0" smtClean="0"/>
              <a:t>#nodes</a:t>
            </a:r>
            <a:endParaRPr lang="en-US" b="1" dirty="0"/>
          </a:p>
        </p:txBody>
      </p:sp>
    </p:spTree>
    <p:extLst>
      <p:ext uri="{BB962C8B-B14F-4D97-AF65-F5344CB8AC3E}">
        <p14:creationId xmlns:p14="http://schemas.microsoft.com/office/powerpoint/2010/main" val="190991494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8.0&quot;&gt;&lt;object type=&quot;1&quot; unique_id=&quot;10001&quot;&gt;&lt;object type=&quot;2&quot; unique_id=&quot;10002&quot;&gt;&lt;object type=&quot;3&quot; unique_id=&quot;145521&quot;&gt;&lt;property id=&quot;20148&quot; value=&quot;5&quot;/&gt;&lt;property id=&quot;20300&quot; value=&quot;Slide 1 - &amp;quot;Data Analytics at  Digital Science Center@SOIC&amp;quot;&quot;/&gt;&lt;property id=&quot;20307&quot; value=&quot;265&quot;/&gt;&lt;/object&gt;&lt;object type=&quot;3&quot; unique_id=&quot;181166&quot;&gt;&lt;property id=&quot;20148&quot; value=&quot;5&quot;/&gt;&lt;property id=&quot;20300&quot; value=&quot;Slide 16 - &amp;quot;Global Machine Learning aka EGO – Exascale Global Optimization&amp;quot;&quot;/&gt;&lt;property id=&quot;20307&quot; value=&quot;456&quot;/&gt;&lt;/object&gt;&lt;object type=&quot;3&quot; unique_id=&quot;187306&quot;&gt;&lt;property id=&quot;20148&quot; value=&quot;5&quot;/&gt;&lt;property id=&quot;20300&quot; value=&quot;Slide 20 - &amp;quot;SPIDAL Example &amp;quot;&quot;/&gt;&lt;property id=&quot;20307&quot; value=&quot;487&quot;/&gt;&lt;/object&gt;&lt;object type=&quot;3&quot; unique_id=&quot;346687&quot;&gt;&lt;property id=&quot;20148&quot; value=&quot;5&quot;/&gt;&lt;property id=&quot;20300&quot; value=&quot;Slide 25 - &amp;quot;26: Large-scale Deep Learning&amp;quot;&quot;/&gt;&lt;property id=&quot;20307&quot; value=&quot;531&quot;/&gt;&lt;/object&gt;&lt;object type=&quot;3&quot; unique_id=&quot;346695&quot;&gt;&lt;property id=&quot;20148&quot; value=&quot;5&quot;/&gt;&lt;property id=&quot;20300&quot; value=&quot;Slide 29 - &amp;quot;CReSIS Remote Sensing: Radar Surveys&amp;quot;&quot;/&gt;&lt;property id=&quot;20307&quot; value=&quot;538&quot;/&gt;&lt;/object&gt;&lt;object type=&quot;3&quot; unique_id=&quot;346696&quot;&gt;&lt;property id=&quot;20148&quot; value=&quot;5&quot;/&gt;&lt;property id=&quot;20300&quot; value=&quot;Slide 30 - &amp;quot;43: Radar Data Analysis for CReSIS Remote Sensing of Ice Sheets IV&amp;quot;&quot;/&gt;&lt;property id=&quot;20307&quot; value=&quot;540&quot;/&gt;&lt;/object&gt;&lt;object type=&quot;3&quot; unique_id=&quot;347567&quot;&gt;&lt;property id=&quot;20148&quot; value=&quot;5&quot;/&gt;&lt;property id=&quot;20300&quot; value=&quot;Slide 18 - &amp;quot;4 Forms of MapReduce&amp;quot;&quot;/&gt;&lt;property id=&quot;20307&quot; value=&quot;544&quot;/&gt;&lt;/object&gt;&lt;object type=&quot;3&quot; unique_id=&quot;347568&quot;&gt;&lt;property id=&quot;20148&quot; value=&quot;5&quot;/&gt;&lt;property id=&quot;20300&quot; value=&quot;Slide 19 - &amp;quot;Useful Set of Analytics Architectures&amp;quot;&quot;/&gt;&lt;property id=&quot;20307&quot; value=&quot;543&quot;/&gt;&lt;/object&gt;&lt;object type=&quot;3&quot; unique_id=&quot;350870&quot;&gt;&lt;property id=&quot;20148&quot; value=&quot;5&quot;/&gt;&lt;property id=&quot;20300&quot; value=&quot;Slide 23 - &amp;quot;17:Pathology Imaging/ Digital Pathology I&amp;quot;&quot;/&gt;&lt;property id=&quot;20307&quot; value=&quot;551&quot;/&gt;&lt;/object&gt;&lt;object type=&quot;3&quot; unique_id=&quot;350871&quot;&gt;&lt;property id=&quot;20148&quot; value=&quot;5&quot;/&gt;&lt;property id=&quot;20300&quot; value=&quot;Slide 24 - &amp;quot;17:Pathology Imaging/ Digital Pathology II&amp;quot;&quot;/&gt;&lt;property id=&quot;20307&quot; value=&quot;552&quot;/&gt;&lt;/object&gt;&lt;object type=&quot;3&quot; unique_id=&quot;350872&quot;&gt;&lt;property id=&quot;20148&quot; value=&quot;5&quot;/&gt;&lt;property id=&quot;20300&quot; value=&quot;Slide 26 - &amp;quot;27: Organizing large-scale, unstructured collections of consumer photos I&amp;quot;&quot;/&gt;&lt;property id=&quot;20307&quot; value=&quot;553&quot;/&gt;&lt;/object&gt;&lt;object type=&quot;3&quot; unique_id=&quot;350873&quot;&gt;&lt;property id=&quot;20148&quot; value=&quot;5&quot;/&gt;&lt;property id=&quot;20300&quot; value=&quot;Slide 27 - &amp;quot;27: Organizing large-scale, unstructured collections of consumer photos II&amp;quot;&quot;/&gt;&lt;property id=&quot;20307&quot; value=&quot;554&quot;/&gt;&lt;/object&gt;&lt;object type=&quot;3&quot; unique_id=&quot;350874&quot;&gt;&lt;property id=&quot;20148&quot; value=&quot;5&quot;/&gt;&lt;property id=&quot;20300&quot; value=&quot;Slide 28 - &amp;quot;43: Radar Data Analysis for CReSIS Remote Sensing of Ice Sheets I&amp;quot;&quot;/&gt;&lt;property id=&quot;20307&quot; value=&quot;555&quot;/&gt;&lt;/object&gt;&lt;object type=&quot;3&quot; unique_id=&quot;355498&quot;&gt;&lt;property id=&quot;20148&quot; value=&quot;5&quot;/&gt;&lt;property id=&quot;20300&quot; value=&quot;Slide 2 - &amp;quot;Thank you NSF&amp;quot;&quot;/&gt;&lt;property id=&quot;20307&quot; value=&quot;580&quot;/&gt;&lt;/object&gt;&lt;object type=&quot;3&quot; unique_id=&quot;355499&quot;&gt;&lt;property id=&quot;20148&quot; value=&quot;5&quot;/&gt;&lt;property id=&quot;20300&quot; value=&quot;Slide 17 - &amp;quot;System Architecture&amp;quot;&quot;/&gt;&lt;property id=&quot;20307&quot; value=&quot;578&quot;/&gt;&lt;/object&gt;&lt;object type=&quot;3&quot; unique_id=&quot;355500&quot;&gt;&lt;property id=&quot;20148&quot; value=&quot;5&quot;/&gt;&lt;property id=&quot;20300&quot; value=&quot;Slide 22 - &amp;quot;Applications&amp;quot;&quot;/&gt;&lt;property id=&quot;20307&quot; value=&quot;579&quot;/&gt;&lt;/object&gt;&lt;object type=&quot;3&quot; unique_id=&quot;372650&quot;&gt;&lt;property id=&quot;20148&quot; value=&quot;5&quot;/&gt;&lt;property id=&quot;20300&quot; value=&quot;Slide 3 - &amp;quot;HPC-ABDS &amp;quot;&quot;/&gt;&lt;property id=&quot;20307&quot; value=&quot;585&quot;/&gt;&lt;/object&gt;&lt;object type=&quot;3&quot; unique_id=&quot;372651&quot;&gt;&lt;property id=&quot;20148&quot; value=&quot;5&quot;/&gt;&lt;property id=&quot;20300&quot; value=&quot;Slide 4&quot;/&gt;&lt;property id=&quot;20307&quot; value=&quot;586&quot;/&gt;&lt;/object&gt;&lt;object type=&quot;3&quot; unique_id=&quot;372652&quot;&gt;&lt;property id=&quot;20148&quot; value=&quot;5&quot;/&gt;&lt;property id=&quot;20300&quot; value=&quot;Slide 5&quot;/&gt;&lt;property id=&quot;20307&quot; value=&quot;587&quot;/&gt;&lt;/object&gt;&lt;object type=&quot;3&quot; unique_id=&quot;372653&quot;&gt;&lt;property id=&quot;20148&quot; value=&quot;5&quot;/&gt;&lt;property id=&quot;20300&quot; value=&quot;Slide 6 - &amp;quot;Applications SPIDAL MIDAS ABDS&amp;quot;&quot;/&gt;&lt;property id=&quot;20307&quot; value=&quot;588&quot;/&gt;&lt;/object&gt;&lt;object type=&quot;3&quot; unique_id=&quot;372654&quot;&gt;&lt;property id=&quot;20148&quot; value=&quot;5&quot;/&gt;&lt;property id=&quot;20300&quot; value=&quot;Slide 7 - &amp;quot;Harp Design&amp;quot;&quot;/&gt;&lt;property id=&quot;20307&quot; value=&quot;589&quot;/&gt;&lt;/object&gt;&lt;object type=&quot;3&quot; unique_id=&quot;372655&quot;&gt;&lt;property id=&quot;20148&quot; value=&quot;5&quot;/&gt;&lt;property id=&quot;20300&quot; value=&quot;Slide 8 - &amp;quot;Features of Harp Hadoop Plugin&amp;quot;&quot;/&gt;&lt;property id=&quot;20307&quot; value=&quot;590&quot;/&gt;&lt;/object&gt;&lt;object type=&quot;3&quot; unique_id=&quot;372656&quot;&gt;&lt;property id=&quot;20148&quot; value=&quot;5&quot;/&gt;&lt;property id=&quot;20300&quot; value=&quot;Slide 9 - &amp;quot;WDA SMACOF MDS (Multidimensional Scaling) using Harp on IU Big Red 2  Parallel Efficiency: on 100-300K sequences &amp;quot;&quot;/&gt;&lt;property id=&quot;20307&quot; value=&quot;591&quot;/&gt;&lt;/object&gt;&lt;object type=&quot;3&quot; unique_id=&quot;372657&quot;&gt;&lt;property id=&quot;20148&quot; value=&quot;5&quot;/&gt;&lt;property id=&quot;20300&quot; value=&quot;Slide 21&quot;/&gt;&lt;property id=&quot;20307&quot; value=&quot;592&quot;/&gt;&lt;/object&gt;&lt;object type=&quot;3&quot; unique_id=&quot;373950&quot;&gt;&lt;property id=&quot;20148&quot; value=&quot;5&quot;/&gt;&lt;property id=&quot;20300&quot; value=&quot;Slide 10&quot;/&gt;&lt;property id=&quot;20307&quot; value=&quot;597&quot;/&gt;&lt;/object&gt;&lt;object type=&quot;3&quot; unique_id=&quot;373951&quot;&gt;&lt;property id=&quot;20148&quot; value=&quot;5&quot;/&gt;&lt;property id=&quot;20300&quot; value=&quot;Slide 11 - &amp;quot;Cloudmesh Functionality&amp;quot;&quot;/&gt;&lt;property id=&quot;20307&quot; value=&quot;598&quot;/&gt;&lt;/object&gt;&lt;object type=&quot;3&quot; unique_id=&quot;373952&quot;&gt;&lt;property id=&quot;20148&quot; value=&quot;5&quot;/&gt;&lt;property id=&quot;20300&quot; value=&quot;Slide 12 - &amp;quot;Data Analytics in SPIDAL&amp;quot;&quot;/&gt;&lt;property id=&quot;20307&quot; value=&quot;593&quot;/&gt;&lt;/object&gt;&lt;object type=&quot;3&quot; unique_id=&quot;373953&quot;&gt;&lt;property id=&quot;20148&quot; value=&quot;5&quot;/&gt;&lt;property id=&quot;20300&quot; value=&quot;Slide 13 - &amp;quot;Machine Learning in Network Science, Imaging in Computer Vision, Pathology, Polar Science, Biomolecular Simulation&quot;/&gt;&lt;property id=&quot;20307&quot; value=&quot;594&quot;/&gt;&lt;/object&gt;&lt;object type=&quot;3&quot; unique_id=&quot;373954&quot;&gt;&lt;property id=&quot;20148&quot; value=&quot;5&quot;/&gt;&lt;property id=&quot;20300&quot; value=&quot;Slide 14 - &amp;quot;Some specialized data analytics in SPIDAL&amp;quot;&quot;/&gt;&lt;property id=&quot;20307&quot; value=&quot;595&quot;/&gt;&lt;/object&gt;&lt;object type=&quot;3&quot; unique_id=&quot;373955&quot;&gt;&lt;property id=&quot;20148&quot; value=&quot;5&quot;/&gt;&lt;property id=&quot;20300&quot; value=&quot;Slide 15 - &amp;quot;Some Core Machine Learning Building Blocks&amp;quot;&quot;/&gt;&lt;property id=&quot;20307&quot; value=&quot;596&quot;/&gt;&lt;/object&gt;&lt;/object&gt;&lt;object type=&quot;8&quot; unique_id=&quot;10016&quo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2-0623-Sample-1img-full_V5">
  <a:themeElements>
    <a:clrScheme name="SAIC Color Palette">
      <a:dk1>
        <a:sysClr val="windowText" lastClr="000000"/>
      </a:dk1>
      <a:lt1>
        <a:sysClr val="window" lastClr="FFFFFF"/>
      </a:lt1>
      <a:dk2>
        <a:srgbClr val="006BB5"/>
      </a:dk2>
      <a:lt2>
        <a:srgbClr val="C1A01E"/>
      </a:lt2>
      <a:accent1>
        <a:srgbClr val="949A90"/>
      </a:accent1>
      <a:accent2>
        <a:srgbClr val="002855"/>
      </a:accent2>
      <a:accent3>
        <a:srgbClr val="546223"/>
      </a:accent3>
      <a:accent4>
        <a:srgbClr val="512D6D"/>
      </a:accent4>
      <a:accent5>
        <a:srgbClr val="EAAA00"/>
      </a:accent5>
      <a:accent6>
        <a:srgbClr val="E03C31"/>
      </a:accent6>
      <a:hlink>
        <a:srgbClr val="006BB5"/>
      </a:hlink>
      <a:folHlink>
        <a:srgbClr val="512D6D"/>
      </a:folHlink>
    </a:clrScheme>
    <a:fontScheme name="SAIC Brand Theme Fonts">
      <a:majorFont>
        <a:latin typeface="Franklin Gothic Medium"/>
        <a:ea typeface=""/>
        <a:cs typeface=""/>
      </a:majorFont>
      <a:minorFont>
        <a:latin typeface="Franklin Gothic Book"/>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12-0623-Sample-1img-full_V5">
  <a:themeElements>
    <a:clrScheme name="SAIC Color Palette">
      <a:dk1>
        <a:sysClr val="windowText" lastClr="000000"/>
      </a:dk1>
      <a:lt1>
        <a:sysClr val="window" lastClr="FFFFFF"/>
      </a:lt1>
      <a:dk2>
        <a:srgbClr val="006BB5"/>
      </a:dk2>
      <a:lt2>
        <a:srgbClr val="C1A01E"/>
      </a:lt2>
      <a:accent1>
        <a:srgbClr val="949A90"/>
      </a:accent1>
      <a:accent2>
        <a:srgbClr val="002855"/>
      </a:accent2>
      <a:accent3>
        <a:srgbClr val="546223"/>
      </a:accent3>
      <a:accent4>
        <a:srgbClr val="512D6D"/>
      </a:accent4>
      <a:accent5>
        <a:srgbClr val="EAAA00"/>
      </a:accent5>
      <a:accent6>
        <a:srgbClr val="E03C31"/>
      </a:accent6>
      <a:hlink>
        <a:srgbClr val="006BB5"/>
      </a:hlink>
      <a:folHlink>
        <a:srgbClr val="512D6D"/>
      </a:folHlink>
    </a:clrScheme>
    <a:fontScheme name="SAIC Brand Theme Fonts">
      <a:majorFont>
        <a:latin typeface="Franklin Gothic Medium"/>
        <a:ea typeface=""/>
        <a:cs typeface=""/>
      </a:majorFont>
      <a:minorFont>
        <a:latin typeface="Franklin Gothic Book"/>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12-0623-Sample-1img-full_V5">
  <a:themeElements>
    <a:clrScheme name="SAIC Color Palette">
      <a:dk1>
        <a:sysClr val="windowText" lastClr="000000"/>
      </a:dk1>
      <a:lt1>
        <a:sysClr val="window" lastClr="FFFFFF"/>
      </a:lt1>
      <a:dk2>
        <a:srgbClr val="006BB5"/>
      </a:dk2>
      <a:lt2>
        <a:srgbClr val="C1A01E"/>
      </a:lt2>
      <a:accent1>
        <a:srgbClr val="949A90"/>
      </a:accent1>
      <a:accent2>
        <a:srgbClr val="002855"/>
      </a:accent2>
      <a:accent3>
        <a:srgbClr val="546223"/>
      </a:accent3>
      <a:accent4>
        <a:srgbClr val="512D6D"/>
      </a:accent4>
      <a:accent5>
        <a:srgbClr val="EAAA00"/>
      </a:accent5>
      <a:accent6>
        <a:srgbClr val="E03C31"/>
      </a:accent6>
      <a:hlink>
        <a:srgbClr val="006BB5"/>
      </a:hlink>
      <a:folHlink>
        <a:srgbClr val="512D6D"/>
      </a:folHlink>
    </a:clrScheme>
    <a:fontScheme name="SAIC Brand Theme Fonts">
      <a:majorFont>
        <a:latin typeface="Franklin Gothic Medium"/>
        <a:ea typeface=""/>
        <a:cs typeface=""/>
      </a:majorFont>
      <a:minorFont>
        <a:latin typeface="Franklin Gothic Book"/>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12-0623-Sample-1img-full_V5">
  <a:themeElements>
    <a:clrScheme name="SAIC Color Palette">
      <a:dk1>
        <a:sysClr val="windowText" lastClr="000000"/>
      </a:dk1>
      <a:lt1>
        <a:sysClr val="window" lastClr="FFFFFF"/>
      </a:lt1>
      <a:dk2>
        <a:srgbClr val="006BB5"/>
      </a:dk2>
      <a:lt2>
        <a:srgbClr val="C1A01E"/>
      </a:lt2>
      <a:accent1>
        <a:srgbClr val="949A90"/>
      </a:accent1>
      <a:accent2>
        <a:srgbClr val="002855"/>
      </a:accent2>
      <a:accent3>
        <a:srgbClr val="546223"/>
      </a:accent3>
      <a:accent4>
        <a:srgbClr val="512D6D"/>
      </a:accent4>
      <a:accent5>
        <a:srgbClr val="EAAA00"/>
      </a:accent5>
      <a:accent6>
        <a:srgbClr val="E03C31"/>
      </a:accent6>
      <a:hlink>
        <a:srgbClr val="006BB5"/>
      </a:hlink>
      <a:folHlink>
        <a:srgbClr val="512D6D"/>
      </a:folHlink>
    </a:clrScheme>
    <a:fontScheme name="SAIC Brand Theme Fonts">
      <a:majorFont>
        <a:latin typeface="Franklin Gothic Medium"/>
        <a:ea typeface=""/>
        <a:cs typeface=""/>
      </a:majorFont>
      <a:minorFont>
        <a:latin typeface="Franklin Gothic Book"/>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12-0623-Sample-1img-full_V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AIC Brand Theme Fonts">
      <a:majorFont>
        <a:latin typeface="Franklin Gothic Medium"/>
        <a:ea typeface=""/>
        <a:cs typeface=""/>
      </a:majorFont>
      <a:minorFont>
        <a:latin typeface="Franklin Gothic Book"/>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5_12-0623-Sample-1img-full_V5">
  <a:themeElements>
    <a:clrScheme name="SAIC Color Palette">
      <a:dk1>
        <a:sysClr val="windowText" lastClr="000000"/>
      </a:dk1>
      <a:lt1>
        <a:sysClr val="window" lastClr="FFFFFF"/>
      </a:lt1>
      <a:dk2>
        <a:srgbClr val="006BB5"/>
      </a:dk2>
      <a:lt2>
        <a:srgbClr val="C1A01E"/>
      </a:lt2>
      <a:accent1>
        <a:srgbClr val="949A90"/>
      </a:accent1>
      <a:accent2>
        <a:srgbClr val="002855"/>
      </a:accent2>
      <a:accent3>
        <a:srgbClr val="546223"/>
      </a:accent3>
      <a:accent4>
        <a:srgbClr val="512D6D"/>
      </a:accent4>
      <a:accent5>
        <a:srgbClr val="EAAA00"/>
      </a:accent5>
      <a:accent6>
        <a:srgbClr val="E03C31"/>
      </a:accent6>
      <a:hlink>
        <a:srgbClr val="006BB5"/>
      </a:hlink>
      <a:folHlink>
        <a:srgbClr val="512D6D"/>
      </a:folHlink>
    </a:clrScheme>
    <a:fontScheme name="SAIC Brand Theme Fonts">
      <a:majorFont>
        <a:latin typeface="Franklin Gothic Medium"/>
        <a:ea typeface=""/>
        <a:cs typeface=""/>
      </a:majorFont>
      <a:minorFont>
        <a:latin typeface="Franklin Gothic Book"/>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6_12-0623-Sample-1img-full_V5">
  <a:themeElements>
    <a:clrScheme name="SAIC Color Palette">
      <a:dk1>
        <a:sysClr val="windowText" lastClr="000000"/>
      </a:dk1>
      <a:lt1>
        <a:sysClr val="window" lastClr="FFFFFF"/>
      </a:lt1>
      <a:dk2>
        <a:srgbClr val="006BB5"/>
      </a:dk2>
      <a:lt2>
        <a:srgbClr val="C1A01E"/>
      </a:lt2>
      <a:accent1>
        <a:srgbClr val="949A90"/>
      </a:accent1>
      <a:accent2>
        <a:srgbClr val="002855"/>
      </a:accent2>
      <a:accent3>
        <a:srgbClr val="546223"/>
      </a:accent3>
      <a:accent4>
        <a:srgbClr val="512D6D"/>
      </a:accent4>
      <a:accent5>
        <a:srgbClr val="EAAA00"/>
      </a:accent5>
      <a:accent6>
        <a:srgbClr val="E03C31"/>
      </a:accent6>
      <a:hlink>
        <a:srgbClr val="006BB5"/>
      </a:hlink>
      <a:folHlink>
        <a:srgbClr val="512D6D"/>
      </a:folHlink>
    </a:clrScheme>
    <a:fontScheme name="SAIC Brand Theme Fonts">
      <a:majorFont>
        <a:latin typeface="Franklin Gothic Medium"/>
        <a:ea typeface=""/>
        <a:cs typeface=""/>
      </a:majorFont>
      <a:minorFont>
        <a:latin typeface="Franklin Gothic Book"/>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1819.0"/>
</file>

<file path=customXml/itemProps1.xml><?xml version="1.0" encoding="utf-8"?>
<ds:datastoreItem xmlns:ds="http://schemas.openxmlformats.org/officeDocument/2006/customXml" ds:itemID="{8EB78B8A-8892-4EDF-8FBF-57B4F544245A}">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otalTime>24318</TotalTime>
  <Words>2767</Words>
  <Application>Microsoft Office PowerPoint</Application>
  <PresentationFormat>On-screen Show (4:3)</PresentationFormat>
  <Paragraphs>498</Paragraphs>
  <Slides>30</Slides>
  <Notes>11</Notes>
  <HiddenSlides>0</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30</vt:i4>
      </vt:variant>
    </vt:vector>
  </HeadingPairs>
  <TitlesOfParts>
    <vt:vector size="50" baseType="lpstr">
      <vt:lpstr>MS Mincho</vt:lpstr>
      <vt:lpstr>Adobe Gothic Std B</vt:lpstr>
      <vt:lpstr>Aharoni</vt:lpstr>
      <vt:lpstr>Arial</vt:lpstr>
      <vt:lpstr>Calibri</vt:lpstr>
      <vt:lpstr>Cooper Std Black</vt:lpstr>
      <vt:lpstr>Franklin Gothic Book</vt:lpstr>
      <vt:lpstr>Franklin Gothic Demi</vt:lpstr>
      <vt:lpstr>Franklin Gothic Medium</vt:lpstr>
      <vt:lpstr>Symbol</vt:lpstr>
      <vt:lpstr>Times New Roman</vt:lpstr>
      <vt:lpstr>Wingdings</vt:lpstr>
      <vt:lpstr>Office Theme</vt:lpstr>
      <vt:lpstr>12-0623-Sample-1img-full_V5</vt:lpstr>
      <vt:lpstr>1_12-0623-Sample-1img-full_V5</vt:lpstr>
      <vt:lpstr>2_12-0623-Sample-1img-full_V5</vt:lpstr>
      <vt:lpstr>3_12-0623-Sample-1img-full_V5</vt:lpstr>
      <vt:lpstr>4_12-0623-Sample-1img-full_V5</vt:lpstr>
      <vt:lpstr>5_12-0623-Sample-1img-full_V5</vt:lpstr>
      <vt:lpstr>6_12-0623-Sample-1img-full_V5</vt:lpstr>
      <vt:lpstr>Data Analytics at  Digital Science Center@SOIC</vt:lpstr>
      <vt:lpstr>Thank you NSF</vt:lpstr>
      <vt:lpstr>HPC-ABDS </vt:lpstr>
      <vt:lpstr>PowerPoint Presentation</vt:lpstr>
      <vt:lpstr>PowerPoint Presentation</vt:lpstr>
      <vt:lpstr>Applications SPIDAL MIDAS ABDS</vt:lpstr>
      <vt:lpstr>Harp Design</vt:lpstr>
      <vt:lpstr>Features of Harp Hadoop Plugin</vt:lpstr>
      <vt:lpstr>WDA SMACOF MDS (Multidimensional Scaling) using Harp on IU Big Red 2  Parallel Efficiency: on 100-300K sequences </vt:lpstr>
      <vt:lpstr>PowerPoint Presentation</vt:lpstr>
      <vt:lpstr>Cloudmesh Functionality</vt:lpstr>
      <vt:lpstr>Data Analytics in SPIDAL</vt:lpstr>
      <vt:lpstr>Machine Learning in Network Science, Imaging in Computer Vision, Pathology, Polar Science, Biomolecular Simulations</vt:lpstr>
      <vt:lpstr>Some specialized data analytics in SPIDAL</vt:lpstr>
      <vt:lpstr>Some Core Machine Learning Building Blocks</vt:lpstr>
      <vt:lpstr>Global Machine Learning aka EGO – Exascale Global Optimization</vt:lpstr>
      <vt:lpstr>System Architecture</vt:lpstr>
      <vt:lpstr>4 Forms of MapReduce</vt:lpstr>
      <vt:lpstr>Useful Set of Analytics Architectures</vt:lpstr>
      <vt:lpstr>SPIDAL Example </vt:lpstr>
      <vt:lpstr>PowerPoint Presentation</vt:lpstr>
      <vt:lpstr>Applications</vt:lpstr>
      <vt:lpstr>17:Pathology Imaging/ Digital Pathology I</vt:lpstr>
      <vt:lpstr>17:Pathology Imaging/ Digital Pathology II</vt:lpstr>
      <vt:lpstr>26: Large-scale Deep Learning</vt:lpstr>
      <vt:lpstr>27: Organizing large-scale, unstructured collections of consumer photos I</vt:lpstr>
      <vt:lpstr>27: Organizing large-scale, unstructured collections of consumer photos II</vt:lpstr>
      <vt:lpstr>43: Radar Data Analysis for CReSIS Remote Sensing of Ice Sheets I</vt:lpstr>
      <vt:lpstr>CReSIS Remote Sensing: Radar Surveys</vt:lpstr>
      <vt:lpstr>43: Radar Data Analysis for CReSIS Remote Sensing of Ice Sheets IV</vt:lpstr>
    </vt:vector>
  </TitlesOfParts>
  <Company>CCT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Shantenu Jha</dc:creator>
  <cp:lastModifiedBy>Geoffrey Fox</cp:lastModifiedBy>
  <cp:revision>451</cp:revision>
  <dcterms:created xsi:type="dcterms:W3CDTF">2014-02-25T01:32:12Z</dcterms:created>
  <dcterms:modified xsi:type="dcterms:W3CDTF">2014-09-30T20:27:51Z</dcterms:modified>
</cp:coreProperties>
</file>